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93" r:id="rId3"/>
    <p:sldId id="336" r:id="rId4"/>
    <p:sldId id="337" r:id="rId5"/>
    <p:sldId id="260" r:id="rId6"/>
    <p:sldId id="338" r:id="rId7"/>
    <p:sldId id="275" r:id="rId8"/>
    <p:sldId id="277" r:id="rId9"/>
    <p:sldId id="295" r:id="rId10"/>
    <p:sldId id="296" r:id="rId11"/>
    <p:sldId id="284" r:id="rId12"/>
    <p:sldId id="297" r:id="rId13"/>
    <p:sldId id="310" r:id="rId14"/>
    <p:sldId id="281" r:id="rId15"/>
    <p:sldId id="300"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78"/>
  </p:normalViewPr>
  <p:slideViewPr>
    <p:cSldViewPr snapToGrid="0" snapToObjects="1">
      <p:cViewPr varScale="1">
        <p:scale>
          <a:sx n="75" d="100"/>
          <a:sy n="75" d="100"/>
        </p:scale>
        <p:origin x="62" y="43"/>
      </p:cViewPr>
      <p:guideLst/>
    </p:cSldViewPr>
  </p:slideViewPr>
  <p:notesTextViewPr>
    <p:cViewPr>
      <p:scale>
        <a:sx n="1" d="1"/>
        <a:sy n="1" d="1"/>
      </p:scale>
      <p:origin x="0" y="0"/>
    </p:cViewPr>
  </p:notesTextViewPr>
  <p:notesViewPr>
    <p:cSldViewPr snapToGrid="0" snapToObjects="1">
      <p:cViewPr varScale="1">
        <p:scale>
          <a:sx n="82" d="100"/>
          <a:sy n="82" d="100"/>
        </p:scale>
        <p:origin x="399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3FD096-DC01-4FC5-B78F-15876C857CE5}" type="doc">
      <dgm:prSet loTypeId="urn:microsoft.com/office/officeart/2005/8/layout/cycle1" loCatId="cycle" qsTypeId="urn:microsoft.com/office/officeart/2005/8/quickstyle/simple1" qsCatId="simple" csTypeId="urn:microsoft.com/office/officeart/2005/8/colors/accent1_2" csCatId="accent1"/>
      <dgm:spPr/>
    </dgm:pt>
    <dgm:pt modelId="{74477C2E-0526-466B-BBB6-5AD635D551BA}">
      <dgm:prSet/>
      <dgm:spPr>
        <a:xfrm>
          <a:off x="2723659" y="62396"/>
          <a:ext cx="994364" cy="994364"/>
        </a:xfrm>
        <a:prstGeom prst="rect">
          <a:avLst/>
        </a:prstGeom>
        <a:noFill/>
        <a:ln>
          <a:noFill/>
        </a:ln>
        <a:effectLs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rgbClr val="000000"/>
              </a:solidFill>
              <a:effectLst/>
              <a:latin typeface="Times New Roman" pitchFamily="18" charset="0"/>
              <a:ea typeface="+mn-ea"/>
              <a:cs typeface="+mn-cs"/>
            </a:rPr>
            <a:t>Plan</a:t>
          </a:r>
        </a:p>
      </dgm:t>
    </dgm:pt>
    <dgm:pt modelId="{F266FC76-4104-4D2D-9586-6A81B458D3BC}" type="parTrans" cxnId="{8B5BBD5A-2BF7-4A92-8ABD-078DEEDEA9B0}">
      <dgm:prSet/>
      <dgm:spPr/>
      <dgm:t>
        <a:bodyPr/>
        <a:lstStyle/>
        <a:p>
          <a:endParaRPr lang="en-GB"/>
        </a:p>
      </dgm:t>
    </dgm:pt>
    <dgm:pt modelId="{2100F54A-DDD0-4A10-AA26-0EC356D36E2E}" type="sibTrans" cxnId="{8B5BBD5A-2BF7-4A92-8ABD-078DEEDEA9B0}">
      <dgm:prSet/>
      <dgm:spPr>
        <a:xfrm>
          <a:off x="971791" y="-316"/>
          <a:ext cx="2808945" cy="2808945"/>
        </a:xfrm>
        <a:prstGeom prst="circularArrow">
          <a:avLst>
            <a:gd name="adj1" fmla="val 6903"/>
            <a:gd name="adj2" fmla="val 465425"/>
            <a:gd name="adj3" fmla="val 549107"/>
            <a:gd name="adj4" fmla="val 205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GB"/>
        </a:p>
      </dgm:t>
    </dgm:pt>
    <dgm:pt modelId="{C1FDB89C-EC5E-40C2-9129-3DF1249E4AEF}">
      <dgm:prSet/>
      <dgm:spPr>
        <a:xfrm>
          <a:off x="2723659" y="1751551"/>
          <a:ext cx="994364" cy="994364"/>
        </a:xfrm>
        <a:prstGeom prst="rect">
          <a:avLst/>
        </a:prstGeom>
        <a:noFill/>
        <a:ln>
          <a:noFill/>
        </a:ln>
        <a:effectLs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rgbClr val="000000"/>
              </a:solidFill>
              <a:effectLst/>
              <a:latin typeface="Times New Roman" pitchFamily="18" charset="0"/>
              <a:ea typeface="+mn-ea"/>
              <a:cs typeface="+mn-cs"/>
            </a:rPr>
            <a:t>Do</a:t>
          </a:r>
        </a:p>
      </dgm:t>
    </dgm:pt>
    <dgm:pt modelId="{5BF4E4E2-751B-4355-A0D7-1D15F4F3F9CA}" type="parTrans" cxnId="{6DE026BF-8C0D-441C-92FD-1491184A3517}">
      <dgm:prSet/>
      <dgm:spPr/>
      <dgm:t>
        <a:bodyPr/>
        <a:lstStyle/>
        <a:p>
          <a:endParaRPr lang="en-GB"/>
        </a:p>
      </dgm:t>
    </dgm:pt>
    <dgm:pt modelId="{A54B39A5-C29F-4659-947D-4F5AD0D91B00}" type="sibTrans" cxnId="{6DE026BF-8C0D-441C-92FD-1491184A3517}">
      <dgm:prSet/>
      <dgm:spPr>
        <a:xfrm>
          <a:off x="971791" y="-316"/>
          <a:ext cx="2808945" cy="2808945"/>
        </a:xfrm>
        <a:prstGeom prst="circularArrow">
          <a:avLst>
            <a:gd name="adj1" fmla="val 6903"/>
            <a:gd name="adj2" fmla="val 465425"/>
            <a:gd name="adj3" fmla="val 5949107"/>
            <a:gd name="adj4" fmla="val 43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GB"/>
        </a:p>
      </dgm:t>
    </dgm:pt>
    <dgm:pt modelId="{79A53105-EBA0-45A7-882E-011BB6C5EC22}">
      <dgm:prSet/>
      <dgm:spPr>
        <a:xfrm>
          <a:off x="1034504" y="1751551"/>
          <a:ext cx="994364" cy="994364"/>
        </a:xfrm>
        <a:prstGeom prst="rect">
          <a:avLst/>
        </a:prstGeom>
        <a:noFill/>
        <a:ln>
          <a:noFill/>
        </a:ln>
        <a:effectLs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rgbClr val="000000"/>
              </a:solidFill>
              <a:effectLst/>
              <a:latin typeface="Times New Roman" pitchFamily="18" charset="0"/>
              <a:ea typeface="+mn-ea"/>
              <a:cs typeface="+mn-cs"/>
            </a:rPr>
            <a:t>Review</a:t>
          </a:r>
        </a:p>
      </dgm:t>
    </dgm:pt>
    <dgm:pt modelId="{BD8E27A0-F3CF-45C0-B0BF-DCF4E65FED5E}" type="parTrans" cxnId="{83821FCF-C926-4D43-BBDD-5AA9DA41D463}">
      <dgm:prSet/>
      <dgm:spPr/>
      <dgm:t>
        <a:bodyPr/>
        <a:lstStyle/>
        <a:p>
          <a:endParaRPr lang="en-GB"/>
        </a:p>
      </dgm:t>
    </dgm:pt>
    <dgm:pt modelId="{2727CDFB-18E0-43DC-8121-731E3EFC9091}" type="sibTrans" cxnId="{83821FCF-C926-4D43-BBDD-5AA9DA41D463}">
      <dgm:prSet/>
      <dgm:spPr>
        <a:xfrm>
          <a:off x="971791" y="-316"/>
          <a:ext cx="2808945" cy="2808945"/>
        </a:xfrm>
        <a:prstGeom prst="circularArrow">
          <a:avLst>
            <a:gd name="adj1" fmla="val 6903"/>
            <a:gd name="adj2" fmla="val 465425"/>
            <a:gd name="adj3" fmla="val 11349107"/>
            <a:gd name="adj4" fmla="val 97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GB"/>
        </a:p>
      </dgm:t>
    </dgm:pt>
    <dgm:pt modelId="{3ED0ED43-6279-4D66-8609-D4D88B53F4E8}">
      <dgm:prSet/>
      <dgm:spPr>
        <a:xfrm>
          <a:off x="1034504" y="62396"/>
          <a:ext cx="994364" cy="994364"/>
        </a:xfrm>
        <a:prstGeom prst="rect">
          <a:avLst/>
        </a:prstGeom>
        <a:noFill/>
        <a:ln>
          <a:noFill/>
        </a:ln>
        <a:effectLs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rgbClr val="000000"/>
              </a:solidFill>
              <a:effectLst/>
              <a:latin typeface="Times New Roman" pitchFamily="18" charset="0"/>
              <a:ea typeface="+mn-ea"/>
              <a:cs typeface="+mn-cs"/>
            </a:rPr>
            <a:t>Assess</a:t>
          </a:r>
        </a:p>
      </dgm:t>
    </dgm:pt>
    <dgm:pt modelId="{F8EC8EF7-DD3E-4A9D-9C8F-C38B3FEB09A7}" type="parTrans" cxnId="{1700FDA7-8F97-4C8B-8BA1-444FE181C9E8}">
      <dgm:prSet/>
      <dgm:spPr/>
      <dgm:t>
        <a:bodyPr/>
        <a:lstStyle/>
        <a:p>
          <a:endParaRPr lang="en-GB"/>
        </a:p>
      </dgm:t>
    </dgm:pt>
    <dgm:pt modelId="{E3FE9404-9D1B-489B-889C-998A5283C440}" type="sibTrans" cxnId="{1700FDA7-8F97-4C8B-8BA1-444FE181C9E8}">
      <dgm:prSet/>
      <dgm:spPr>
        <a:xfrm>
          <a:off x="971791" y="-316"/>
          <a:ext cx="2808945" cy="2808945"/>
        </a:xfrm>
        <a:prstGeom prst="circularArrow">
          <a:avLst>
            <a:gd name="adj1" fmla="val 6903"/>
            <a:gd name="adj2" fmla="val 465425"/>
            <a:gd name="adj3" fmla="val 16749107"/>
            <a:gd name="adj4" fmla="val 151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GB"/>
        </a:p>
      </dgm:t>
    </dgm:pt>
    <dgm:pt modelId="{E9F2449A-4248-4924-8D1A-5EF746CF3934}" type="pres">
      <dgm:prSet presAssocID="{BB3FD096-DC01-4FC5-B78F-15876C857CE5}" presName="cycle" presStyleCnt="0">
        <dgm:presLayoutVars>
          <dgm:dir/>
          <dgm:resizeHandles val="exact"/>
        </dgm:presLayoutVars>
      </dgm:prSet>
      <dgm:spPr/>
    </dgm:pt>
    <dgm:pt modelId="{B4185FD7-02BB-44C6-8590-B258739E8C9A}" type="pres">
      <dgm:prSet presAssocID="{74477C2E-0526-466B-BBB6-5AD635D551BA}" presName="dummy" presStyleCnt="0"/>
      <dgm:spPr/>
    </dgm:pt>
    <dgm:pt modelId="{95884B07-2915-4597-9C31-81A0FD557927}" type="pres">
      <dgm:prSet presAssocID="{74477C2E-0526-466B-BBB6-5AD635D551BA}" presName="node" presStyleLbl="revTx" presStyleIdx="0" presStyleCnt="4">
        <dgm:presLayoutVars>
          <dgm:bulletEnabled val="1"/>
        </dgm:presLayoutVars>
      </dgm:prSet>
      <dgm:spPr/>
    </dgm:pt>
    <dgm:pt modelId="{08E55D8D-FA61-4B76-8FC4-1C21779AD232}" type="pres">
      <dgm:prSet presAssocID="{2100F54A-DDD0-4A10-AA26-0EC356D36E2E}" presName="sibTrans" presStyleLbl="node1" presStyleIdx="0" presStyleCnt="4"/>
      <dgm:spPr/>
    </dgm:pt>
    <dgm:pt modelId="{88194FD2-10A3-492C-9B69-A12EE59296EC}" type="pres">
      <dgm:prSet presAssocID="{C1FDB89C-EC5E-40C2-9129-3DF1249E4AEF}" presName="dummy" presStyleCnt="0"/>
      <dgm:spPr/>
    </dgm:pt>
    <dgm:pt modelId="{43ED3FBA-664F-4A61-8FAB-02ABC61CBD68}" type="pres">
      <dgm:prSet presAssocID="{C1FDB89C-EC5E-40C2-9129-3DF1249E4AEF}" presName="node" presStyleLbl="revTx" presStyleIdx="1" presStyleCnt="4">
        <dgm:presLayoutVars>
          <dgm:bulletEnabled val="1"/>
        </dgm:presLayoutVars>
      </dgm:prSet>
      <dgm:spPr/>
    </dgm:pt>
    <dgm:pt modelId="{6C60874A-6BBE-42B3-B8CE-440353E40ACF}" type="pres">
      <dgm:prSet presAssocID="{A54B39A5-C29F-4659-947D-4F5AD0D91B00}" presName="sibTrans" presStyleLbl="node1" presStyleIdx="1" presStyleCnt="4"/>
      <dgm:spPr/>
    </dgm:pt>
    <dgm:pt modelId="{750F018F-A50C-438C-9F52-E8156B746138}" type="pres">
      <dgm:prSet presAssocID="{79A53105-EBA0-45A7-882E-011BB6C5EC22}" presName="dummy" presStyleCnt="0"/>
      <dgm:spPr/>
    </dgm:pt>
    <dgm:pt modelId="{D6946283-BC8D-4741-B0B3-99689A843A75}" type="pres">
      <dgm:prSet presAssocID="{79A53105-EBA0-45A7-882E-011BB6C5EC22}" presName="node" presStyleLbl="revTx" presStyleIdx="2" presStyleCnt="4">
        <dgm:presLayoutVars>
          <dgm:bulletEnabled val="1"/>
        </dgm:presLayoutVars>
      </dgm:prSet>
      <dgm:spPr/>
    </dgm:pt>
    <dgm:pt modelId="{D8B6AEF1-B450-49A4-BAE7-6FDA026F5868}" type="pres">
      <dgm:prSet presAssocID="{2727CDFB-18E0-43DC-8121-731E3EFC9091}" presName="sibTrans" presStyleLbl="node1" presStyleIdx="2" presStyleCnt="4"/>
      <dgm:spPr/>
    </dgm:pt>
    <dgm:pt modelId="{A12013EB-B9C6-4F67-8EF0-C239B5BFFF47}" type="pres">
      <dgm:prSet presAssocID="{3ED0ED43-6279-4D66-8609-D4D88B53F4E8}" presName="dummy" presStyleCnt="0"/>
      <dgm:spPr/>
    </dgm:pt>
    <dgm:pt modelId="{E808FA0E-CA63-4C83-ADB6-D9C2C25A74C9}" type="pres">
      <dgm:prSet presAssocID="{3ED0ED43-6279-4D66-8609-D4D88B53F4E8}" presName="node" presStyleLbl="revTx" presStyleIdx="3" presStyleCnt="4">
        <dgm:presLayoutVars>
          <dgm:bulletEnabled val="1"/>
        </dgm:presLayoutVars>
      </dgm:prSet>
      <dgm:spPr/>
    </dgm:pt>
    <dgm:pt modelId="{8616EAE1-945A-4808-9130-982FB8536EE2}" type="pres">
      <dgm:prSet presAssocID="{E3FE9404-9D1B-489B-889C-998A5283C440}" presName="sibTrans" presStyleLbl="node1" presStyleIdx="3" presStyleCnt="4"/>
      <dgm:spPr/>
    </dgm:pt>
  </dgm:ptLst>
  <dgm:cxnLst>
    <dgm:cxn modelId="{41107B19-638D-4655-A964-A878CA85C4C3}" type="presOf" srcId="{2727CDFB-18E0-43DC-8121-731E3EFC9091}" destId="{D8B6AEF1-B450-49A4-BAE7-6FDA026F5868}" srcOrd="0" destOrd="0" presId="urn:microsoft.com/office/officeart/2005/8/layout/cycle1"/>
    <dgm:cxn modelId="{52A96C63-2605-4A73-ACEC-663AED7DFD11}" type="presOf" srcId="{C1FDB89C-EC5E-40C2-9129-3DF1249E4AEF}" destId="{43ED3FBA-664F-4A61-8FAB-02ABC61CBD68}" srcOrd="0" destOrd="0" presId="urn:microsoft.com/office/officeart/2005/8/layout/cycle1"/>
    <dgm:cxn modelId="{AD1C4C58-3DC5-47E8-B2F0-96E3CB7E0B8A}" type="presOf" srcId="{A54B39A5-C29F-4659-947D-4F5AD0D91B00}" destId="{6C60874A-6BBE-42B3-B8CE-440353E40ACF}" srcOrd="0" destOrd="0" presId="urn:microsoft.com/office/officeart/2005/8/layout/cycle1"/>
    <dgm:cxn modelId="{8B5BBD5A-2BF7-4A92-8ABD-078DEEDEA9B0}" srcId="{BB3FD096-DC01-4FC5-B78F-15876C857CE5}" destId="{74477C2E-0526-466B-BBB6-5AD635D551BA}" srcOrd="0" destOrd="0" parTransId="{F266FC76-4104-4D2D-9586-6A81B458D3BC}" sibTransId="{2100F54A-DDD0-4A10-AA26-0EC356D36E2E}"/>
    <dgm:cxn modelId="{ECE6D883-261D-401D-8FA6-249D5FEE9DD5}" type="presOf" srcId="{3ED0ED43-6279-4D66-8609-D4D88B53F4E8}" destId="{E808FA0E-CA63-4C83-ADB6-D9C2C25A74C9}" srcOrd="0" destOrd="0" presId="urn:microsoft.com/office/officeart/2005/8/layout/cycle1"/>
    <dgm:cxn modelId="{85FB728B-3882-4333-AB77-A9D1C8036A21}" type="presOf" srcId="{BB3FD096-DC01-4FC5-B78F-15876C857CE5}" destId="{E9F2449A-4248-4924-8D1A-5EF746CF3934}" srcOrd="0" destOrd="0" presId="urn:microsoft.com/office/officeart/2005/8/layout/cycle1"/>
    <dgm:cxn modelId="{9770E697-3158-49E5-B92F-0C8465E72268}" type="presOf" srcId="{2100F54A-DDD0-4A10-AA26-0EC356D36E2E}" destId="{08E55D8D-FA61-4B76-8FC4-1C21779AD232}" srcOrd="0" destOrd="0" presId="urn:microsoft.com/office/officeart/2005/8/layout/cycle1"/>
    <dgm:cxn modelId="{1700FDA7-8F97-4C8B-8BA1-444FE181C9E8}" srcId="{BB3FD096-DC01-4FC5-B78F-15876C857CE5}" destId="{3ED0ED43-6279-4D66-8609-D4D88B53F4E8}" srcOrd="3" destOrd="0" parTransId="{F8EC8EF7-DD3E-4A9D-9C8F-C38B3FEB09A7}" sibTransId="{E3FE9404-9D1B-489B-889C-998A5283C440}"/>
    <dgm:cxn modelId="{52A88BB2-8AFF-4194-8CF3-E738141BEA0A}" type="presOf" srcId="{E3FE9404-9D1B-489B-889C-998A5283C440}" destId="{8616EAE1-945A-4808-9130-982FB8536EE2}" srcOrd="0" destOrd="0" presId="urn:microsoft.com/office/officeart/2005/8/layout/cycle1"/>
    <dgm:cxn modelId="{E54921B5-A5B3-4EDA-8848-AF3E63F6B205}" type="presOf" srcId="{79A53105-EBA0-45A7-882E-011BB6C5EC22}" destId="{D6946283-BC8D-4741-B0B3-99689A843A75}" srcOrd="0" destOrd="0" presId="urn:microsoft.com/office/officeart/2005/8/layout/cycle1"/>
    <dgm:cxn modelId="{6DE026BF-8C0D-441C-92FD-1491184A3517}" srcId="{BB3FD096-DC01-4FC5-B78F-15876C857CE5}" destId="{C1FDB89C-EC5E-40C2-9129-3DF1249E4AEF}" srcOrd="1" destOrd="0" parTransId="{5BF4E4E2-751B-4355-A0D7-1D15F4F3F9CA}" sibTransId="{A54B39A5-C29F-4659-947D-4F5AD0D91B00}"/>
    <dgm:cxn modelId="{51D42EC1-E76D-4AB0-A805-6ACE211682C9}" type="presOf" srcId="{74477C2E-0526-466B-BBB6-5AD635D551BA}" destId="{95884B07-2915-4597-9C31-81A0FD557927}" srcOrd="0" destOrd="0" presId="urn:microsoft.com/office/officeart/2005/8/layout/cycle1"/>
    <dgm:cxn modelId="{83821FCF-C926-4D43-BBDD-5AA9DA41D463}" srcId="{BB3FD096-DC01-4FC5-B78F-15876C857CE5}" destId="{79A53105-EBA0-45A7-882E-011BB6C5EC22}" srcOrd="2" destOrd="0" parTransId="{BD8E27A0-F3CF-45C0-B0BF-DCF4E65FED5E}" sibTransId="{2727CDFB-18E0-43DC-8121-731E3EFC9091}"/>
    <dgm:cxn modelId="{1D74D6D9-EAFD-4664-90E0-C31635EA8FA4}" type="presParOf" srcId="{E9F2449A-4248-4924-8D1A-5EF746CF3934}" destId="{B4185FD7-02BB-44C6-8590-B258739E8C9A}" srcOrd="0" destOrd="0" presId="urn:microsoft.com/office/officeart/2005/8/layout/cycle1"/>
    <dgm:cxn modelId="{A46A5C45-F233-4F30-8623-E1C2B7C67448}" type="presParOf" srcId="{E9F2449A-4248-4924-8D1A-5EF746CF3934}" destId="{95884B07-2915-4597-9C31-81A0FD557927}" srcOrd="1" destOrd="0" presId="urn:microsoft.com/office/officeart/2005/8/layout/cycle1"/>
    <dgm:cxn modelId="{9A53C89D-779F-498D-AED1-E6EF30A08FE4}" type="presParOf" srcId="{E9F2449A-4248-4924-8D1A-5EF746CF3934}" destId="{08E55D8D-FA61-4B76-8FC4-1C21779AD232}" srcOrd="2" destOrd="0" presId="urn:microsoft.com/office/officeart/2005/8/layout/cycle1"/>
    <dgm:cxn modelId="{C6467545-85DB-4C62-AA24-C02A6D480380}" type="presParOf" srcId="{E9F2449A-4248-4924-8D1A-5EF746CF3934}" destId="{88194FD2-10A3-492C-9B69-A12EE59296EC}" srcOrd="3" destOrd="0" presId="urn:microsoft.com/office/officeart/2005/8/layout/cycle1"/>
    <dgm:cxn modelId="{D9B0224D-2BF1-4C2D-9A53-BEE34FA166B5}" type="presParOf" srcId="{E9F2449A-4248-4924-8D1A-5EF746CF3934}" destId="{43ED3FBA-664F-4A61-8FAB-02ABC61CBD68}" srcOrd="4" destOrd="0" presId="urn:microsoft.com/office/officeart/2005/8/layout/cycle1"/>
    <dgm:cxn modelId="{84DE1F70-75C2-4725-AF19-A5F508A2B581}" type="presParOf" srcId="{E9F2449A-4248-4924-8D1A-5EF746CF3934}" destId="{6C60874A-6BBE-42B3-B8CE-440353E40ACF}" srcOrd="5" destOrd="0" presId="urn:microsoft.com/office/officeart/2005/8/layout/cycle1"/>
    <dgm:cxn modelId="{1423CD32-DCAD-4850-9B92-362AE667A7D0}" type="presParOf" srcId="{E9F2449A-4248-4924-8D1A-5EF746CF3934}" destId="{750F018F-A50C-438C-9F52-E8156B746138}" srcOrd="6" destOrd="0" presId="urn:microsoft.com/office/officeart/2005/8/layout/cycle1"/>
    <dgm:cxn modelId="{33ED6E91-9272-40EF-8F24-B670D83097C4}" type="presParOf" srcId="{E9F2449A-4248-4924-8D1A-5EF746CF3934}" destId="{D6946283-BC8D-4741-B0B3-99689A843A75}" srcOrd="7" destOrd="0" presId="urn:microsoft.com/office/officeart/2005/8/layout/cycle1"/>
    <dgm:cxn modelId="{3D242127-A2A8-4FBB-9F9B-80F3971334D0}" type="presParOf" srcId="{E9F2449A-4248-4924-8D1A-5EF746CF3934}" destId="{D8B6AEF1-B450-49A4-BAE7-6FDA026F5868}" srcOrd="8" destOrd="0" presId="urn:microsoft.com/office/officeart/2005/8/layout/cycle1"/>
    <dgm:cxn modelId="{0EF5DD37-A44C-4253-9035-864BF70D5101}" type="presParOf" srcId="{E9F2449A-4248-4924-8D1A-5EF746CF3934}" destId="{A12013EB-B9C6-4F67-8EF0-C239B5BFFF47}" srcOrd="9" destOrd="0" presId="urn:microsoft.com/office/officeart/2005/8/layout/cycle1"/>
    <dgm:cxn modelId="{8A5172DC-7572-41DE-8A06-9AFFB6AB7669}" type="presParOf" srcId="{E9F2449A-4248-4924-8D1A-5EF746CF3934}" destId="{E808FA0E-CA63-4C83-ADB6-D9C2C25A74C9}" srcOrd="10" destOrd="0" presId="urn:microsoft.com/office/officeart/2005/8/layout/cycle1"/>
    <dgm:cxn modelId="{B2C935D6-1372-4B7C-A019-5C350698D1F5}" type="presParOf" srcId="{E9F2449A-4248-4924-8D1A-5EF746CF3934}" destId="{8616EAE1-945A-4808-9130-982FB8536EE2}"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84B07-2915-4597-9C31-81A0FD557927}">
      <dsp:nvSpPr>
        <dsp:cNvPr id="0" name=""/>
        <dsp:cNvSpPr/>
      </dsp:nvSpPr>
      <dsp:spPr>
        <a:xfrm>
          <a:off x="3076466" y="67611"/>
          <a:ext cx="1058590" cy="1058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500" b="0" i="0" u="none" strike="noStrike" kern="1200" cap="none" normalizeH="0" baseline="0">
              <a:ln>
                <a:noFill/>
              </a:ln>
              <a:solidFill>
                <a:srgbClr val="000000"/>
              </a:solidFill>
              <a:effectLst/>
              <a:latin typeface="Times New Roman" pitchFamily="18" charset="0"/>
              <a:ea typeface="+mn-ea"/>
              <a:cs typeface="+mn-cs"/>
            </a:rPr>
            <a:t>Plan</a:t>
          </a:r>
        </a:p>
      </dsp:txBody>
      <dsp:txXfrm>
        <a:off x="3076466" y="67611"/>
        <a:ext cx="1058590" cy="1058590"/>
      </dsp:txXfrm>
    </dsp:sp>
    <dsp:sp modelId="{08E55D8D-FA61-4B76-8FC4-1C21779AD232}">
      <dsp:nvSpPr>
        <dsp:cNvPr id="0" name=""/>
        <dsp:cNvSpPr/>
      </dsp:nvSpPr>
      <dsp:spPr>
        <a:xfrm>
          <a:off x="1211385" y="837"/>
          <a:ext cx="2990444" cy="2990444"/>
        </a:xfrm>
        <a:prstGeom prst="circularArrow">
          <a:avLst>
            <a:gd name="adj1" fmla="val 6903"/>
            <a:gd name="adj2" fmla="val 465425"/>
            <a:gd name="adj3" fmla="val 549107"/>
            <a:gd name="adj4" fmla="val 205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ED3FBA-664F-4A61-8FAB-02ABC61CBD68}">
      <dsp:nvSpPr>
        <dsp:cNvPr id="0" name=""/>
        <dsp:cNvSpPr/>
      </dsp:nvSpPr>
      <dsp:spPr>
        <a:xfrm>
          <a:off x="3076466" y="1865918"/>
          <a:ext cx="1058590" cy="1058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500" b="0" i="0" u="none" strike="noStrike" kern="1200" cap="none" normalizeH="0" baseline="0">
              <a:ln>
                <a:noFill/>
              </a:ln>
              <a:solidFill>
                <a:srgbClr val="000000"/>
              </a:solidFill>
              <a:effectLst/>
              <a:latin typeface="Times New Roman" pitchFamily="18" charset="0"/>
              <a:ea typeface="+mn-ea"/>
              <a:cs typeface="+mn-cs"/>
            </a:rPr>
            <a:t>Do</a:t>
          </a:r>
        </a:p>
      </dsp:txBody>
      <dsp:txXfrm>
        <a:off x="3076466" y="1865918"/>
        <a:ext cx="1058590" cy="1058590"/>
      </dsp:txXfrm>
    </dsp:sp>
    <dsp:sp modelId="{6C60874A-6BBE-42B3-B8CE-440353E40ACF}">
      <dsp:nvSpPr>
        <dsp:cNvPr id="0" name=""/>
        <dsp:cNvSpPr/>
      </dsp:nvSpPr>
      <dsp:spPr>
        <a:xfrm>
          <a:off x="1211385" y="837"/>
          <a:ext cx="2990444" cy="2990444"/>
        </a:xfrm>
        <a:prstGeom prst="circularArrow">
          <a:avLst>
            <a:gd name="adj1" fmla="val 6903"/>
            <a:gd name="adj2" fmla="val 465425"/>
            <a:gd name="adj3" fmla="val 5949107"/>
            <a:gd name="adj4" fmla="val 43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946283-BC8D-4741-B0B3-99689A843A75}">
      <dsp:nvSpPr>
        <dsp:cNvPr id="0" name=""/>
        <dsp:cNvSpPr/>
      </dsp:nvSpPr>
      <dsp:spPr>
        <a:xfrm>
          <a:off x="1278159" y="1865918"/>
          <a:ext cx="1058590" cy="1058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500" b="0" i="0" u="none" strike="noStrike" kern="1200" cap="none" normalizeH="0" baseline="0">
              <a:ln>
                <a:noFill/>
              </a:ln>
              <a:solidFill>
                <a:srgbClr val="000000"/>
              </a:solidFill>
              <a:effectLst/>
              <a:latin typeface="Times New Roman" pitchFamily="18" charset="0"/>
              <a:ea typeface="+mn-ea"/>
              <a:cs typeface="+mn-cs"/>
            </a:rPr>
            <a:t>Review</a:t>
          </a:r>
        </a:p>
      </dsp:txBody>
      <dsp:txXfrm>
        <a:off x="1278159" y="1865918"/>
        <a:ext cx="1058590" cy="1058590"/>
      </dsp:txXfrm>
    </dsp:sp>
    <dsp:sp modelId="{D8B6AEF1-B450-49A4-BAE7-6FDA026F5868}">
      <dsp:nvSpPr>
        <dsp:cNvPr id="0" name=""/>
        <dsp:cNvSpPr/>
      </dsp:nvSpPr>
      <dsp:spPr>
        <a:xfrm>
          <a:off x="1211385" y="837"/>
          <a:ext cx="2990444" cy="2990444"/>
        </a:xfrm>
        <a:prstGeom prst="circularArrow">
          <a:avLst>
            <a:gd name="adj1" fmla="val 6903"/>
            <a:gd name="adj2" fmla="val 465425"/>
            <a:gd name="adj3" fmla="val 11349107"/>
            <a:gd name="adj4" fmla="val 97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08FA0E-CA63-4C83-ADB6-D9C2C25A74C9}">
      <dsp:nvSpPr>
        <dsp:cNvPr id="0" name=""/>
        <dsp:cNvSpPr/>
      </dsp:nvSpPr>
      <dsp:spPr>
        <a:xfrm>
          <a:off x="1278159" y="67611"/>
          <a:ext cx="1058590" cy="1058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500" b="0" i="0" u="none" strike="noStrike" kern="1200" cap="none" normalizeH="0" baseline="0">
              <a:ln>
                <a:noFill/>
              </a:ln>
              <a:solidFill>
                <a:srgbClr val="000000"/>
              </a:solidFill>
              <a:effectLst/>
              <a:latin typeface="Times New Roman" pitchFamily="18" charset="0"/>
              <a:ea typeface="+mn-ea"/>
              <a:cs typeface="+mn-cs"/>
            </a:rPr>
            <a:t>Assess</a:t>
          </a:r>
        </a:p>
      </dsp:txBody>
      <dsp:txXfrm>
        <a:off x="1278159" y="67611"/>
        <a:ext cx="1058590" cy="1058590"/>
      </dsp:txXfrm>
    </dsp:sp>
    <dsp:sp modelId="{8616EAE1-945A-4808-9130-982FB8536EE2}">
      <dsp:nvSpPr>
        <dsp:cNvPr id="0" name=""/>
        <dsp:cNvSpPr/>
      </dsp:nvSpPr>
      <dsp:spPr>
        <a:xfrm>
          <a:off x="1211385" y="837"/>
          <a:ext cx="2990444" cy="2990444"/>
        </a:xfrm>
        <a:prstGeom prst="circularArrow">
          <a:avLst>
            <a:gd name="adj1" fmla="val 6903"/>
            <a:gd name="adj2" fmla="val 465425"/>
            <a:gd name="adj3" fmla="val 16749107"/>
            <a:gd name="adj4" fmla="val 15185468"/>
            <a:gd name="adj5" fmla="val 8053"/>
          </a:avLst>
        </a:prstGeom>
        <a:solidFill>
          <a:srgbClr val="CCCC00">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A1B5EA-6D57-4A33-921D-A82AEB8E3EA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3130C5B-5268-41E1-AF2A-9848EA7D7B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2032E0-4C3F-4FD7-8946-364185931186}" type="datetimeFigureOut">
              <a:rPr lang="en-GB" smtClean="0"/>
              <a:t>05/11/2019</a:t>
            </a:fld>
            <a:endParaRPr lang="en-GB"/>
          </a:p>
        </p:txBody>
      </p:sp>
      <p:sp>
        <p:nvSpPr>
          <p:cNvPr id="4" name="Footer Placeholder 3">
            <a:extLst>
              <a:ext uri="{FF2B5EF4-FFF2-40B4-BE49-F238E27FC236}">
                <a16:creationId xmlns:a16="http://schemas.microsoft.com/office/drawing/2014/main" id="{E4EB6F07-0253-4E8F-8C7B-389F41632B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5C88040-9611-4CA4-B966-904197CFB21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DEB084-8372-42F7-9D50-EB40126A66FF}" type="slidenum">
              <a:rPr lang="en-GB" smtClean="0"/>
              <a:t>‹#›</a:t>
            </a:fld>
            <a:endParaRPr lang="en-GB"/>
          </a:p>
        </p:txBody>
      </p:sp>
    </p:spTree>
    <p:extLst>
      <p:ext uri="{BB962C8B-B14F-4D97-AF65-F5344CB8AC3E}">
        <p14:creationId xmlns:p14="http://schemas.microsoft.com/office/powerpoint/2010/main" val="32434486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865068-35EA-E145-A594-D9C9A6B0F5CC}" type="datetimeFigureOut">
              <a:rPr lang="en-US" smtClean="0"/>
              <a:t>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6299BC-1966-8A48-A496-D28646A7ADA6}" type="slidenum">
              <a:rPr lang="en-US" smtClean="0"/>
              <a:t>‹#›</a:t>
            </a:fld>
            <a:endParaRPr lang="en-US"/>
          </a:p>
        </p:txBody>
      </p:sp>
    </p:spTree>
    <p:extLst>
      <p:ext uri="{BB962C8B-B14F-4D97-AF65-F5344CB8AC3E}">
        <p14:creationId xmlns:p14="http://schemas.microsoft.com/office/powerpoint/2010/main" val="7226030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6299BC-1966-8A48-A496-D28646A7ADA6}" type="slidenum">
              <a:rPr lang="en-US" smtClean="0"/>
              <a:t>1</a:t>
            </a:fld>
            <a:endParaRPr lang="en-US"/>
          </a:p>
        </p:txBody>
      </p:sp>
    </p:spTree>
    <p:extLst>
      <p:ext uri="{BB962C8B-B14F-4D97-AF65-F5344CB8AC3E}">
        <p14:creationId xmlns:p14="http://schemas.microsoft.com/office/powerpoint/2010/main" val="256537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sample of the CBC doc to show parents</a:t>
            </a:r>
          </a:p>
          <a:p>
            <a:endParaRPr lang="en-US" dirty="0"/>
          </a:p>
        </p:txBody>
      </p:sp>
      <p:sp>
        <p:nvSpPr>
          <p:cNvPr id="4" name="Slide Number Placeholder 3"/>
          <p:cNvSpPr>
            <a:spLocks noGrp="1"/>
          </p:cNvSpPr>
          <p:nvPr>
            <p:ph type="sldNum" sz="quarter" idx="5"/>
          </p:nvPr>
        </p:nvSpPr>
        <p:spPr/>
        <p:txBody>
          <a:bodyPr/>
          <a:lstStyle/>
          <a:p>
            <a:fld id="{646299BC-1966-8A48-A496-D28646A7ADA6}" type="slidenum">
              <a:rPr lang="en-US" smtClean="0"/>
              <a:t>12</a:t>
            </a:fld>
            <a:endParaRPr lang="en-US"/>
          </a:p>
        </p:txBody>
      </p:sp>
    </p:spTree>
    <p:extLst>
      <p:ext uri="{BB962C8B-B14F-4D97-AF65-F5344CB8AC3E}">
        <p14:creationId xmlns:p14="http://schemas.microsoft.com/office/powerpoint/2010/main" val="1337465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the example of Stacey, page by page.</a:t>
            </a:r>
          </a:p>
        </p:txBody>
      </p:sp>
      <p:sp>
        <p:nvSpPr>
          <p:cNvPr id="4" name="Slide Number Placeholder 3"/>
          <p:cNvSpPr>
            <a:spLocks noGrp="1"/>
          </p:cNvSpPr>
          <p:nvPr>
            <p:ph type="sldNum" sz="quarter" idx="5"/>
          </p:nvPr>
        </p:nvSpPr>
        <p:spPr/>
        <p:txBody>
          <a:bodyPr/>
          <a:lstStyle/>
          <a:p>
            <a:fld id="{6EA33C41-33E3-4298-8116-B162DD7D13F7}" type="slidenum">
              <a:rPr lang="en-US" altLang="en-US" smtClean="0"/>
              <a:pPr/>
              <a:t>13</a:t>
            </a:fld>
            <a:endParaRPr lang="en-US" altLang="en-US"/>
          </a:p>
        </p:txBody>
      </p:sp>
    </p:spTree>
    <p:extLst>
      <p:ext uri="{BB962C8B-B14F-4D97-AF65-F5344CB8AC3E}">
        <p14:creationId xmlns:p14="http://schemas.microsoft.com/office/powerpoint/2010/main" val="3942156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the age of the young person;  the plan may be discussed with just the young person or just the parents.</a:t>
            </a:r>
          </a:p>
          <a:p>
            <a:endParaRPr lang="en-US" dirty="0"/>
          </a:p>
          <a:p>
            <a:r>
              <a:rPr lang="en-US" dirty="0"/>
              <a:t>A young adult may wish to do this without parents </a:t>
            </a:r>
          </a:p>
          <a:p>
            <a:endParaRPr lang="en-US" dirty="0"/>
          </a:p>
        </p:txBody>
      </p:sp>
      <p:sp>
        <p:nvSpPr>
          <p:cNvPr id="4" name="Slide Number Placeholder 3"/>
          <p:cNvSpPr>
            <a:spLocks noGrp="1"/>
          </p:cNvSpPr>
          <p:nvPr>
            <p:ph type="sldNum" sz="quarter" idx="5"/>
          </p:nvPr>
        </p:nvSpPr>
        <p:spPr/>
        <p:txBody>
          <a:bodyPr/>
          <a:lstStyle/>
          <a:p>
            <a:fld id="{646299BC-1966-8A48-A496-D28646A7ADA6}" type="slidenum">
              <a:rPr lang="en-US" smtClean="0"/>
              <a:t>14</a:t>
            </a:fld>
            <a:endParaRPr lang="en-US"/>
          </a:p>
        </p:txBody>
      </p:sp>
    </p:spTree>
    <p:extLst>
      <p:ext uri="{BB962C8B-B14F-4D97-AF65-F5344CB8AC3E}">
        <p14:creationId xmlns:p14="http://schemas.microsoft.com/office/powerpoint/2010/main" val="52087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convention came into force in 1992</a:t>
            </a:r>
          </a:p>
          <a:p>
            <a:endParaRPr lang="en-US" sz="2000" dirty="0"/>
          </a:p>
          <a:p>
            <a:r>
              <a:rPr lang="en-GB" sz="1200" b="0" i="0" u="none" strike="noStrike" kern="1200" dirty="0">
                <a:solidFill>
                  <a:schemeClr val="tx1"/>
                </a:solidFill>
                <a:effectLst/>
                <a:latin typeface="Arial" charset="0"/>
                <a:ea typeface="ＭＳ Ｐゴシック" pitchFamily="-64" charset="-128"/>
                <a:cs typeface="+mn-cs"/>
              </a:rPr>
              <a:t>Every child has rights, whatever their ethnicity, gender, religion, language, abilities or any other status.</a:t>
            </a:r>
          </a:p>
          <a:p>
            <a:endParaRPr lang="en-GB" sz="1200" b="0" i="0" u="none" strike="noStrike" kern="1200" dirty="0">
              <a:solidFill>
                <a:schemeClr val="tx1"/>
              </a:solidFill>
              <a:effectLst/>
              <a:latin typeface="Arial" charset="0"/>
              <a:ea typeface="ＭＳ Ｐゴシック" pitchFamily="-64" charset="-128"/>
              <a:cs typeface="+mn-cs"/>
            </a:endParaRPr>
          </a:p>
          <a:p>
            <a:endParaRPr lang="en-GB" sz="1200" b="0" i="0" u="none" strike="noStrike" kern="1200" dirty="0">
              <a:solidFill>
                <a:schemeClr val="tx1"/>
              </a:solidFill>
              <a:effectLst/>
              <a:latin typeface="Arial" charset="0"/>
              <a:ea typeface="ＭＳ Ｐゴシック" pitchFamily="-64" charset="-128"/>
              <a:cs typeface="+mn-cs"/>
            </a:endParaRPr>
          </a:p>
          <a:p>
            <a:r>
              <a:rPr lang="en-GB" sz="1200" b="0" i="0" u="none" strike="noStrike" kern="1200" dirty="0">
                <a:solidFill>
                  <a:schemeClr val="tx1"/>
                </a:solidFill>
                <a:effectLst/>
                <a:latin typeface="Arial" charset="0"/>
                <a:ea typeface="ＭＳ Ｐゴシック" pitchFamily="-64" charset="-128"/>
                <a:cs typeface="+mn-cs"/>
              </a:rPr>
              <a:t>Every right spelled out in the CRC is </a:t>
            </a:r>
            <a:r>
              <a:rPr lang="en-GB" sz="1200" b="1" i="0" u="none" strike="noStrike" kern="1200" dirty="0">
                <a:solidFill>
                  <a:schemeClr val="tx1"/>
                </a:solidFill>
                <a:effectLst/>
                <a:latin typeface="Arial" charset="0"/>
                <a:ea typeface="ＭＳ Ｐゴシック" pitchFamily="-64" charset="-128"/>
                <a:cs typeface="+mn-cs"/>
              </a:rPr>
              <a:t>inherent</a:t>
            </a:r>
            <a:r>
              <a:rPr lang="en-GB" sz="1200" b="0" i="0" u="none" strike="noStrike" kern="1200" dirty="0">
                <a:solidFill>
                  <a:schemeClr val="tx1"/>
                </a:solidFill>
                <a:effectLst/>
                <a:latin typeface="Arial" charset="0"/>
                <a:ea typeface="ＭＳ Ｐゴシック" pitchFamily="-64" charset="-128"/>
                <a:cs typeface="+mn-cs"/>
              </a:rPr>
              <a:t> to the </a:t>
            </a:r>
            <a:r>
              <a:rPr lang="en-GB" sz="1200" b="1" i="0" u="none" strike="noStrike" kern="1200" dirty="0">
                <a:solidFill>
                  <a:schemeClr val="tx1"/>
                </a:solidFill>
                <a:effectLst/>
                <a:latin typeface="Arial" charset="0"/>
                <a:ea typeface="ＭＳ Ｐゴシック" pitchFamily="-64" charset="-128"/>
                <a:cs typeface="+mn-cs"/>
              </a:rPr>
              <a:t>human dignity</a:t>
            </a:r>
            <a:r>
              <a:rPr lang="en-GB" sz="1200" b="0" i="0" u="none" strike="noStrike" kern="1200" dirty="0">
                <a:solidFill>
                  <a:schemeClr val="tx1"/>
                </a:solidFill>
                <a:effectLst/>
                <a:latin typeface="Arial" charset="0"/>
                <a:ea typeface="ＭＳ Ｐゴシック" pitchFamily="-64" charset="-128"/>
                <a:cs typeface="+mn-cs"/>
              </a:rPr>
              <a:t> and </a:t>
            </a:r>
            <a:r>
              <a:rPr lang="en-GB" sz="1200" b="1" i="0" u="none" strike="noStrike" kern="1200" dirty="0">
                <a:solidFill>
                  <a:schemeClr val="tx1"/>
                </a:solidFill>
                <a:effectLst/>
                <a:latin typeface="Arial" charset="0"/>
                <a:ea typeface="ＭＳ Ｐゴシック" pitchFamily="-64" charset="-128"/>
                <a:cs typeface="+mn-cs"/>
              </a:rPr>
              <a:t>harmonious</a:t>
            </a:r>
            <a:r>
              <a:rPr lang="en-GB" sz="1200" b="0" i="0" u="none" strike="noStrike" kern="1200" dirty="0">
                <a:solidFill>
                  <a:schemeClr val="tx1"/>
                </a:solidFill>
                <a:effectLst/>
                <a:latin typeface="Arial" charset="0"/>
                <a:ea typeface="ＭＳ Ｐゴシック" pitchFamily="-64" charset="-128"/>
                <a:cs typeface="+mn-cs"/>
              </a:rPr>
              <a:t> development of every child.</a:t>
            </a:r>
          </a:p>
          <a:p>
            <a:endParaRPr lang="en-GB" sz="1200" b="0" i="0" u="none" strike="noStrike" kern="1200" dirty="0">
              <a:solidFill>
                <a:schemeClr val="tx1"/>
              </a:solidFill>
              <a:effectLst/>
              <a:latin typeface="Arial" charset="0"/>
              <a:ea typeface="ＭＳ Ｐゴシック" pitchFamily="-64" charset="-128"/>
              <a:cs typeface="+mn-cs"/>
            </a:endParaRPr>
          </a:p>
          <a:p>
            <a:endParaRPr lang="en-GB" sz="1200" b="0" i="0" u="none" strike="noStrike" kern="1200" dirty="0">
              <a:solidFill>
                <a:schemeClr val="tx1"/>
              </a:solidFill>
              <a:effectLst/>
              <a:latin typeface="Arial" charset="0"/>
              <a:ea typeface="ＭＳ Ｐゴシック" pitchFamily="-64" charset="-128"/>
              <a:cs typeface="+mn-cs"/>
            </a:endParaRPr>
          </a:p>
          <a:p>
            <a:endParaRPr lang="en-US" dirty="0"/>
          </a:p>
        </p:txBody>
      </p:sp>
      <p:sp>
        <p:nvSpPr>
          <p:cNvPr id="4" name="Slide Number Placeholder 3"/>
          <p:cNvSpPr>
            <a:spLocks noGrp="1"/>
          </p:cNvSpPr>
          <p:nvPr>
            <p:ph type="sldNum" sz="quarter" idx="5"/>
          </p:nvPr>
        </p:nvSpPr>
        <p:spPr/>
        <p:txBody>
          <a:bodyPr/>
          <a:lstStyle/>
          <a:p>
            <a:fld id="{646299BC-1966-8A48-A496-D28646A7ADA6}" type="slidenum">
              <a:rPr lang="en-US" smtClean="0"/>
              <a:t>2</a:t>
            </a:fld>
            <a:endParaRPr lang="en-US"/>
          </a:p>
        </p:txBody>
      </p:sp>
    </p:spTree>
    <p:extLst>
      <p:ext uri="{BB962C8B-B14F-4D97-AF65-F5344CB8AC3E}">
        <p14:creationId xmlns:p14="http://schemas.microsoft.com/office/powerpoint/2010/main" val="242118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spcBef>
                <a:spcPct val="30000"/>
              </a:spcBef>
              <a:spcAft>
                <a:spcPct val="0"/>
              </a:spcAft>
              <a:defRPr/>
            </a:pPr>
            <a:r>
              <a:rPr lang="en-GB" dirty="0"/>
              <a:t> and being provided with the information and support necessary to enable participation in those decisions  </a:t>
            </a:r>
          </a:p>
          <a:p>
            <a:pPr lvl="0" fontAlgn="base">
              <a:spcBef>
                <a:spcPct val="30000"/>
              </a:spcBef>
              <a:spcAft>
                <a:spcPct val="0"/>
              </a:spcAft>
              <a:defRPr/>
            </a:pPr>
            <a:r>
              <a:rPr lang="en-GB" dirty="0"/>
              <a:t>to help them achieve the best possible educational and other outcomes, preparing them effectively for adulthood </a:t>
            </a:r>
          </a:p>
        </p:txBody>
      </p:sp>
      <p:sp>
        <p:nvSpPr>
          <p:cNvPr id="4" name="Slide Number Placeholder 3"/>
          <p:cNvSpPr>
            <a:spLocks noGrp="1"/>
          </p:cNvSpPr>
          <p:nvPr>
            <p:ph type="sldNum" sz="quarter" idx="5"/>
          </p:nvPr>
        </p:nvSpPr>
        <p:spPr/>
        <p:txBody>
          <a:bodyPr/>
          <a:lstStyle/>
          <a:p>
            <a:fld id="{646299BC-1966-8A48-A496-D28646A7ADA6}" type="slidenum">
              <a:rPr lang="en-US" smtClean="0"/>
              <a:t>3</a:t>
            </a:fld>
            <a:endParaRPr lang="en-US"/>
          </a:p>
        </p:txBody>
      </p:sp>
    </p:spTree>
    <p:extLst>
      <p:ext uri="{BB962C8B-B14F-4D97-AF65-F5344CB8AC3E}">
        <p14:creationId xmlns:p14="http://schemas.microsoft.com/office/powerpoint/2010/main" val="46705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spcBef>
                <a:spcPct val="30000"/>
              </a:spcBef>
              <a:spcAft>
                <a:spcPct val="0"/>
              </a:spcAft>
              <a:defRPr/>
            </a:pPr>
            <a:r>
              <a:rPr lang="en-GB" dirty="0"/>
              <a:t> and being provided with the information and support necessary to enable participation in those decisions  </a:t>
            </a:r>
          </a:p>
          <a:p>
            <a:pPr lvl="0" fontAlgn="base">
              <a:spcBef>
                <a:spcPct val="30000"/>
              </a:spcBef>
              <a:spcAft>
                <a:spcPct val="0"/>
              </a:spcAft>
              <a:defRPr/>
            </a:pPr>
            <a:r>
              <a:rPr lang="en-GB" dirty="0"/>
              <a:t>to help them achieve the best possible educational and other outcomes, preparing them effectively for adulthood </a:t>
            </a:r>
          </a:p>
        </p:txBody>
      </p:sp>
      <p:sp>
        <p:nvSpPr>
          <p:cNvPr id="4" name="Slide Number Placeholder 3"/>
          <p:cNvSpPr>
            <a:spLocks noGrp="1"/>
          </p:cNvSpPr>
          <p:nvPr>
            <p:ph type="sldNum" sz="quarter" idx="5"/>
          </p:nvPr>
        </p:nvSpPr>
        <p:spPr/>
        <p:txBody>
          <a:bodyPr/>
          <a:lstStyle/>
          <a:p>
            <a:fld id="{646299BC-1966-8A48-A496-D28646A7ADA6}" type="slidenum">
              <a:rPr lang="en-US" smtClean="0"/>
              <a:t>5</a:t>
            </a:fld>
            <a:endParaRPr lang="en-US"/>
          </a:p>
        </p:txBody>
      </p:sp>
    </p:spTree>
    <p:extLst>
      <p:ext uri="{BB962C8B-B14F-4D97-AF65-F5344CB8AC3E}">
        <p14:creationId xmlns:p14="http://schemas.microsoft.com/office/powerpoint/2010/main" val="293666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ensure effective support through decisions that are revisited and refined. There should be a clear set of expected outcomes, which include academic and developmental targets, and provision should be accurately recorded. Teachers remain responsible for progress. </a:t>
            </a:r>
          </a:p>
          <a:p>
            <a:endParaRPr lang="en-US" dirty="0"/>
          </a:p>
        </p:txBody>
      </p:sp>
      <p:sp>
        <p:nvSpPr>
          <p:cNvPr id="4" name="Slide Number Placeholder 3"/>
          <p:cNvSpPr>
            <a:spLocks noGrp="1"/>
          </p:cNvSpPr>
          <p:nvPr>
            <p:ph type="sldNum" sz="quarter" idx="5"/>
          </p:nvPr>
        </p:nvSpPr>
        <p:spPr/>
        <p:txBody>
          <a:bodyPr/>
          <a:lstStyle/>
          <a:p>
            <a:fld id="{646299BC-1966-8A48-A496-D28646A7ADA6}" type="slidenum">
              <a:rPr lang="en-US" smtClean="0"/>
              <a:t>7</a:t>
            </a:fld>
            <a:endParaRPr lang="en-US"/>
          </a:p>
        </p:txBody>
      </p:sp>
    </p:spTree>
    <p:extLst>
      <p:ext uri="{BB962C8B-B14F-4D97-AF65-F5344CB8AC3E}">
        <p14:creationId xmlns:p14="http://schemas.microsoft.com/office/powerpoint/2010/main" val="1653095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spcBef>
                <a:spcPct val="30000"/>
              </a:spcBef>
              <a:spcAft>
                <a:spcPct val="0"/>
              </a:spcAft>
              <a:defRPr/>
            </a:pPr>
            <a:r>
              <a:rPr lang="en-GB" dirty="0"/>
              <a:t>The code says the first response to pupils who have or may have SEN is high-quality, differentiated teaching. </a:t>
            </a:r>
          </a:p>
          <a:p>
            <a:pPr lvl="0" fontAlgn="base">
              <a:spcBef>
                <a:spcPct val="30000"/>
              </a:spcBef>
              <a:spcAft>
                <a:spcPct val="0"/>
              </a:spcAft>
              <a:defRPr/>
            </a:pPr>
            <a:r>
              <a:rPr lang="en-GB" dirty="0"/>
              <a:t>It advises schools and colleges to make the quality of teaching and progress for pupils with SEN, a core part of the performance management and professional development for all teaching and support staff and to build the identification of SEN into the overall approach to monitoring progress and development of all pupils. </a:t>
            </a:r>
          </a:p>
          <a:p>
            <a:pPr lvl="0" fontAlgn="base">
              <a:spcBef>
                <a:spcPct val="30000"/>
              </a:spcBef>
              <a:spcAft>
                <a:spcPct val="0"/>
              </a:spcAft>
              <a:defRPr/>
            </a:pPr>
            <a:r>
              <a:rPr lang="en-GB" dirty="0"/>
              <a:t>Schools and colleges should regularly review the quality of teaching for pupils at risk of underachievement and their teachers’ understanding of strategies to identity and support SEN. </a:t>
            </a:r>
          </a:p>
          <a:p>
            <a:endParaRPr lang="en-US" dirty="0"/>
          </a:p>
        </p:txBody>
      </p:sp>
      <p:sp>
        <p:nvSpPr>
          <p:cNvPr id="4" name="Slide Number Placeholder 3"/>
          <p:cNvSpPr>
            <a:spLocks noGrp="1"/>
          </p:cNvSpPr>
          <p:nvPr>
            <p:ph type="sldNum" sz="quarter" idx="5"/>
          </p:nvPr>
        </p:nvSpPr>
        <p:spPr/>
        <p:txBody>
          <a:bodyPr/>
          <a:lstStyle/>
          <a:p>
            <a:fld id="{646299BC-1966-8A48-A496-D28646A7ADA6}" type="slidenum">
              <a:rPr lang="en-US" smtClean="0"/>
              <a:t>8</a:t>
            </a:fld>
            <a:endParaRPr lang="en-US"/>
          </a:p>
        </p:txBody>
      </p:sp>
    </p:spTree>
    <p:extLst>
      <p:ext uri="{BB962C8B-B14F-4D97-AF65-F5344CB8AC3E}">
        <p14:creationId xmlns:p14="http://schemas.microsoft.com/office/powerpoint/2010/main" val="1057860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6299BC-1966-8A48-A496-D28646A7ADA6}" type="slidenum">
              <a:rPr lang="en-US" smtClean="0"/>
              <a:t>9</a:t>
            </a:fld>
            <a:endParaRPr lang="en-US"/>
          </a:p>
        </p:txBody>
      </p:sp>
    </p:spTree>
    <p:extLst>
      <p:ext uri="{BB962C8B-B14F-4D97-AF65-F5344CB8AC3E}">
        <p14:creationId xmlns:p14="http://schemas.microsoft.com/office/powerpoint/2010/main" val="776891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6299BC-1966-8A48-A496-D28646A7ADA6}" type="slidenum">
              <a:rPr lang="en-US" smtClean="0"/>
              <a:t>10</a:t>
            </a:fld>
            <a:endParaRPr lang="en-US"/>
          </a:p>
        </p:txBody>
      </p:sp>
    </p:spTree>
    <p:extLst>
      <p:ext uri="{BB962C8B-B14F-4D97-AF65-F5344CB8AC3E}">
        <p14:creationId xmlns:p14="http://schemas.microsoft.com/office/powerpoint/2010/main" val="3590689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spcBef>
                <a:spcPct val="30000"/>
              </a:spcBef>
              <a:spcAft>
                <a:spcPct val="0"/>
              </a:spcAft>
              <a:defRPr/>
            </a:pPr>
            <a:r>
              <a:rPr lang="en-GB" dirty="0"/>
              <a:t>The code suggests that schools and colleges ensure that teachers are supported to manage these conversations as part of their professional development. </a:t>
            </a:r>
          </a:p>
          <a:p>
            <a:endParaRPr lang="en-US" dirty="0"/>
          </a:p>
          <a:p>
            <a:pPr lvl="0" fontAlgn="base">
              <a:spcBef>
                <a:spcPct val="30000"/>
              </a:spcBef>
              <a:spcAft>
                <a:spcPct val="0"/>
              </a:spcAft>
              <a:defRPr/>
            </a:pPr>
            <a:r>
              <a:rPr lang="en-GB" dirty="0"/>
              <a:t>The teacher should meet regularly with the young person to review progress and advise on how they can improve or manage their learning</a:t>
            </a:r>
          </a:p>
          <a:p>
            <a:endParaRPr lang="en-US" dirty="0"/>
          </a:p>
          <a:p>
            <a:endParaRPr lang="en-US" dirty="0"/>
          </a:p>
        </p:txBody>
      </p:sp>
      <p:sp>
        <p:nvSpPr>
          <p:cNvPr id="4" name="Slide Number Placeholder 3"/>
          <p:cNvSpPr>
            <a:spLocks noGrp="1"/>
          </p:cNvSpPr>
          <p:nvPr>
            <p:ph type="sldNum" sz="quarter" idx="5"/>
          </p:nvPr>
        </p:nvSpPr>
        <p:spPr/>
        <p:txBody>
          <a:bodyPr/>
          <a:lstStyle/>
          <a:p>
            <a:fld id="{646299BC-1966-8A48-A496-D28646A7ADA6}" type="slidenum">
              <a:rPr lang="en-US" smtClean="0"/>
              <a:t>11</a:t>
            </a:fld>
            <a:endParaRPr lang="en-US"/>
          </a:p>
        </p:txBody>
      </p:sp>
    </p:spTree>
    <p:extLst>
      <p:ext uri="{BB962C8B-B14F-4D97-AF65-F5344CB8AC3E}">
        <p14:creationId xmlns:p14="http://schemas.microsoft.com/office/powerpoint/2010/main" val="225719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AE924-E77E-6E45-A361-B740280A92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A8CB04-D8C7-B34C-9C0B-5BE3E0EC93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969AFD-780D-9B40-91AC-5BB806C5DAF6}"/>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FE07706D-2D7E-504F-B68A-D884F0D94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3BCC7-7929-3E40-93B6-170688BD5FCA}"/>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349778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FB63B-1493-3F4B-979A-838345C52E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DA78BA-DB02-6240-A153-7A2908B2A6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2C368-11BF-B748-8B09-DACA2A1DD762}"/>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AD787201-7B16-9342-8A8C-2503D8B3D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04917-EE7F-F648-84CF-25FC0F515DE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54417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3155E8-3C46-174F-9F62-8E12C75B15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6DE277-82D0-3E41-A7E1-896663B783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7CC10-C9A4-454B-A4DB-7983434E8168}"/>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EDA9D112-285B-AE4A-B84A-8BE5F5762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38046-FAFD-324B-B286-14DE31D50E28}"/>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50254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51C7E-2DC7-C64C-93BB-F1481743DB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B263A-C589-384C-B80D-0D70C39215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080A8-567B-DE4D-B36B-F324097381D8}"/>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C6894D43-B12E-D74A-AA84-553418669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86DE2-B6CE-DF40-8BAC-5913A5E4A2A4}"/>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48095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71A6-670C-B448-B638-A118FDA61D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09ED9-1031-534C-A050-77A1426002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E1C7CF-3159-B949-A29C-24FEBB98A354}"/>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C2FD3EE7-6083-F04E-9AAA-CD4611C24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06D4FE-ED57-C34E-B2A7-9AE5A2D3C961}"/>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340607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87E3-DC6C-2D4A-9F72-0D2398D1A6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422668-12F4-2645-9F92-A32A5684CA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28D034-275F-5745-A2C0-BE2F28F411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8398E0-9D0E-A448-8C94-D23F314D9F9F}"/>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6" name="Footer Placeholder 5">
            <a:extLst>
              <a:ext uri="{FF2B5EF4-FFF2-40B4-BE49-F238E27FC236}">
                <a16:creationId xmlns:a16="http://schemas.microsoft.com/office/drawing/2014/main" id="{B717943F-9BEA-3C49-BA87-B81E2902D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D692A-3C04-014A-9095-D6E78792C7C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230816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B3CB-FF57-AF4C-9E90-67A997286B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8E9977-2101-BC4E-B137-5D9D70C7E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C0F646-6975-8346-8F6B-F893E4F696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FDCF87-4A6C-FE4E-91BD-72AC1F9AEA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4DFBAE-40D4-6E49-8092-1836B652CC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A97BB6-0B54-A74E-845A-FAF0FD996B12}"/>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8" name="Footer Placeholder 7">
            <a:extLst>
              <a:ext uri="{FF2B5EF4-FFF2-40B4-BE49-F238E27FC236}">
                <a16:creationId xmlns:a16="http://schemas.microsoft.com/office/drawing/2014/main" id="{0D507EDF-2331-3243-B33B-5D8EA4FD36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39480D-A661-5E43-8202-4DA587DA2D1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12905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1CBC-C7D6-1640-B96E-0DDA6CC05E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BB112A-B3FA-264F-9586-DB89930ED8B8}"/>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4" name="Footer Placeholder 3">
            <a:extLst>
              <a:ext uri="{FF2B5EF4-FFF2-40B4-BE49-F238E27FC236}">
                <a16:creationId xmlns:a16="http://schemas.microsoft.com/office/drawing/2014/main" id="{E9A94607-99E2-1B40-B96A-DE55A9BB1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EF8975-F445-B145-A833-20E9B634014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15327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54427C-248D-9345-A737-25B63A3C1B7A}"/>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3" name="Footer Placeholder 2">
            <a:extLst>
              <a:ext uri="{FF2B5EF4-FFF2-40B4-BE49-F238E27FC236}">
                <a16:creationId xmlns:a16="http://schemas.microsoft.com/office/drawing/2014/main" id="{3E97D326-D0ED-104B-B873-F31F033285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488EBE-7384-DC42-8F3A-0A6CFEEE2024}"/>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10233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0577A-8089-2E47-8809-F117CA609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4D98C4-7EC0-694F-B226-0CF9A9B119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FEEF96-1D81-DD4F-8AA9-D545AC286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0886D3-FDBC-F944-B421-9D5366FA9D87}"/>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6" name="Footer Placeholder 5">
            <a:extLst>
              <a:ext uri="{FF2B5EF4-FFF2-40B4-BE49-F238E27FC236}">
                <a16:creationId xmlns:a16="http://schemas.microsoft.com/office/drawing/2014/main" id="{2B151204-1D27-144D-8CE6-8357F060B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FBA8F8-8FC5-224E-8136-8E7C88C3FEB8}"/>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98218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236EF-80D3-174A-B6A1-E5803BE2C7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75315C-7F98-A340-9671-2DE4132C09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E96262-A59A-654F-9C6E-FB98250CC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7C973B-F374-1747-A599-DF96FB571A8C}"/>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6" name="Footer Placeholder 5">
            <a:extLst>
              <a:ext uri="{FF2B5EF4-FFF2-40B4-BE49-F238E27FC236}">
                <a16:creationId xmlns:a16="http://schemas.microsoft.com/office/drawing/2014/main" id="{ACCF7A5B-D790-2B4E-AA48-74DE19803B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A06E28-91DF-144C-8F54-BC34C73BA9C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258731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2D99C-FE25-B347-8E49-B6697BAAF1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C9BD38-3611-764A-8377-B99E1B07A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4C0CB4-A376-6949-822D-D200490FE6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EF701411-025D-544A-9796-A8B00AEAD1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9A29A0-2A27-1F41-88C8-89A91387F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70639-8906-A640-92A3-F0D412DE7D68}" type="slidenum">
              <a:rPr lang="en-US" smtClean="0"/>
              <a:t>‹#›</a:t>
            </a:fld>
            <a:endParaRPr lang="en-US"/>
          </a:p>
        </p:txBody>
      </p:sp>
    </p:spTree>
    <p:extLst>
      <p:ext uri="{BB962C8B-B14F-4D97-AF65-F5344CB8AC3E}">
        <p14:creationId xmlns:p14="http://schemas.microsoft.com/office/powerpoint/2010/main" val="357393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3.0/" TargetMode="External"/><Relationship Id="rId2" Type="http://schemas.openxmlformats.org/officeDocument/2006/relationships/hyperlink" Target="http://mmjgwrites.wordpress.com/" TargetMode="Externa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hyperlink" Target="mailto:admin@snappcf.org.uk" TargetMode="External"/><Relationship Id="rId2" Type="http://schemas.openxmlformats.org/officeDocument/2006/relationships/hyperlink" Target="mailto:sendiass@centralbedfordshire.gov.uk" TargetMode="External"/><Relationship Id="rId1" Type="http://schemas.openxmlformats.org/officeDocument/2006/relationships/slideLayout" Target="../slideLayouts/slideLayout3.xml"/><Relationship Id="rId6" Type="http://schemas.openxmlformats.org/officeDocument/2006/relationships/hyperlink" Target="https://creativecommons.org/licenses/by-sa/3.0/" TargetMode="External"/><Relationship Id="rId5" Type="http://schemas.openxmlformats.org/officeDocument/2006/relationships/hyperlink" Target="http://mmjgwrites.wordpress.com/" TargetMode="External"/><Relationship Id="rId4" Type="http://schemas.openxmlformats.org/officeDocument/2006/relationships/hyperlink" Target="mailto:statass@centralbedfordshire.gov.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1280-E3F2-9743-943E-1B78AF7DF08A}"/>
              </a:ext>
            </a:extLst>
          </p:cNvPr>
          <p:cNvSpPr>
            <a:spLocks noGrp="1"/>
          </p:cNvSpPr>
          <p:nvPr>
            <p:ph type="ctrTitle"/>
          </p:nvPr>
        </p:nvSpPr>
        <p:spPr>
          <a:xfrm>
            <a:off x="1654049" y="1868524"/>
            <a:ext cx="9144000" cy="2370967"/>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GB" altLang="en-US" b="1" dirty="0"/>
              <a:t>SEND Support in School– your child’s rights </a:t>
            </a:r>
            <a:br>
              <a:rPr lang="en-GB" altLang="en-US" b="1" dirty="0"/>
            </a:br>
            <a:endParaRPr lang="en-US" b="1" dirty="0"/>
          </a:p>
        </p:txBody>
      </p:sp>
      <p:sp>
        <p:nvSpPr>
          <p:cNvPr id="3" name="Subtitle 2">
            <a:extLst>
              <a:ext uri="{FF2B5EF4-FFF2-40B4-BE49-F238E27FC236}">
                <a16:creationId xmlns:a16="http://schemas.microsoft.com/office/drawing/2014/main" id="{88726152-A90A-1D48-AC5F-CD15D4CABD53}"/>
              </a:ext>
            </a:extLst>
          </p:cNvPr>
          <p:cNvSpPr>
            <a:spLocks noGrp="1"/>
          </p:cNvSpPr>
          <p:nvPr>
            <p:ph type="subTitle" idx="1"/>
          </p:nvPr>
        </p:nvSpPr>
        <p:spPr>
          <a:xfrm>
            <a:off x="1530062" y="4989476"/>
            <a:ext cx="9144000" cy="1352149"/>
          </a:xfrm>
        </p:spPr>
        <p:txBody>
          <a:bodyPr vert="horz" lIns="91440" tIns="45720" rIns="91440" bIns="45720" rtlCol="0" anchor="t">
            <a:normAutofit/>
          </a:bodyPr>
          <a:lstStyle/>
          <a:p>
            <a:r>
              <a:rPr lang="en-US" dirty="0">
                <a:cs typeface="Calibri"/>
              </a:rPr>
              <a:t>Dewi Hughes – Principal Educational Psychologist </a:t>
            </a:r>
          </a:p>
        </p:txBody>
      </p:sp>
      <p:pic>
        <p:nvPicPr>
          <p:cNvPr id="6" name="Picture 6">
            <a:extLst>
              <a:ext uri="{FF2B5EF4-FFF2-40B4-BE49-F238E27FC236}">
                <a16:creationId xmlns:a16="http://schemas.microsoft.com/office/drawing/2014/main" id="{DB24D5A6-AC91-4C6F-A86D-3950FE4EB1D5}"/>
              </a:ext>
            </a:extLst>
          </p:cNvPr>
          <p:cNvPicPr>
            <a:picLocks noChangeAspect="1"/>
          </p:cNvPicPr>
          <p:nvPr/>
        </p:nvPicPr>
        <p:blipFill>
          <a:blip r:embed="rId3"/>
          <a:stretch>
            <a:fillRect/>
          </a:stretch>
        </p:blipFill>
        <p:spPr>
          <a:xfrm>
            <a:off x="141143" y="271030"/>
            <a:ext cx="1657350" cy="857250"/>
          </a:xfrm>
          <a:prstGeom prst="rect">
            <a:avLst/>
          </a:prstGeom>
        </p:spPr>
      </p:pic>
      <p:pic>
        <p:nvPicPr>
          <p:cNvPr id="7" name="Picture 26" descr="001_CBC_2colour">
            <a:extLst>
              <a:ext uri="{FF2B5EF4-FFF2-40B4-BE49-F238E27FC236}">
                <a16:creationId xmlns:a16="http://schemas.microsoft.com/office/drawing/2014/main" id="{DDC612D2-94F8-40D0-A95F-52D4B57B8FE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7293" y="135126"/>
            <a:ext cx="1498600" cy="149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286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F21B-138B-D24E-A668-FE48E60FC8EC}"/>
              </a:ext>
            </a:extLst>
          </p:cNvPr>
          <p:cNvSpPr>
            <a:spLocks noGrp="1"/>
          </p:cNvSpPr>
          <p:nvPr>
            <p:ph type="title"/>
          </p:nvPr>
        </p:nvSpPr>
        <p:spPr>
          <a:xfrm>
            <a:off x="734291" y="768349"/>
            <a:ext cx="10613159" cy="1683906"/>
          </a:xfrm>
          <a:solidFill>
            <a:schemeClr val="accent6"/>
          </a:solidFill>
        </p:spPr>
        <p:txBody>
          <a:bodyPr>
            <a:noAutofit/>
          </a:bodyPr>
          <a:lstStyle/>
          <a:p>
            <a:pPr algn="ctr"/>
            <a:r>
              <a:rPr lang="en-US" sz="4800" b="1" dirty="0">
                <a:ln w="0"/>
                <a:solidFill>
                  <a:schemeClr val="bg1"/>
                </a:solidFill>
                <a:effectLst>
                  <a:outerShdw blurRad="38100" dist="19050" dir="2700000" algn="tl" rotWithShape="0">
                    <a:schemeClr val="dk1">
                      <a:alpha val="40000"/>
                    </a:schemeClr>
                  </a:outerShdw>
                </a:effectLst>
                <a:latin typeface="+mn-lt"/>
                <a:ea typeface="+mn-ea"/>
                <a:cs typeface="+mn-cs"/>
              </a:rPr>
              <a:t>SEND Code of practice: Schools have a duty to: </a:t>
            </a:r>
          </a:p>
        </p:txBody>
      </p:sp>
      <p:sp>
        <p:nvSpPr>
          <p:cNvPr id="3" name="Text Placeholder 2">
            <a:extLst>
              <a:ext uri="{FF2B5EF4-FFF2-40B4-BE49-F238E27FC236}">
                <a16:creationId xmlns:a16="http://schemas.microsoft.com/office/drawing/2014/main" id="{FEE7AE1A-1462-674F-8F24-270412206AE3}"/>
              </a:ext>
            </a:extLst>
          </p:cNvPr>
          <p:cNvSpPr>
            <a:spLocks noGrp="1"/>
          </p:cNvSpPr>
          <p:nvPr>
            <p:ph type="body" idx="1"/>
          </p:nvPr>
        </p:nvSpPr>
        <p:spPr>
          <a:xfrm>
            <a:off x="734291" y="2687782"/>
            <a:ext cx="10613159" cy="4003963"/>
          </a:xfrm>
        </p:spPr>
        <p:txBody>
          <a:bodyPr>
            <a:noAutofit/>
          </a:bodyPr>
          <a:lstStyle/>
          <a:p>
            <a:pPr marL="457200" indent="-457200">
              <a:lnSpc>
                <a:spcPct val="70000"/>
              </a:lnSpc>
              <a:buFont typeface="Wingdings" pitchFamily="2" charset="2"/>
              <a:buChar char="v"/>
            </a:pPr>
            <a:endParaRPr lang="en-GB" sz="3600" dirty="0">
              <a:solidFill>
                <a:schemeClr val="tx1"/>
              </a:solidFill>
              <a:latin typeface="+mj-lt"/>
              <a:ea typeface="+mj-ea"/>
              <a:cs typeface="+mj-cs"/>
            </a:endParaRPr>
          </a:p>
          <a:p>
            <a:pPr marL="457200" indent="-457200">
              <a:lnSpc>
                <a:spcPct val="70000"/>
              </a:lnSpc>
              <a:buFont typeface="Wingdings" pitchFamily="2" charset="2"/>
              <a:buChar char="v"/>
            </a:pPr>
            <a:r>
              <a:rPr lang="en-GB" sz="3600" dirty="0">
                <a:solidFill>
                  <a:schemeClr val="tx1"/>
                </a:solidFill>
                <a:latin typeface="+mj-lt"/>
                <a:ea typeface="+mj-ea"/>
                <a:cs typeface="+mj-cs"/>
              </a:rPr>
              <a:t>Provide access to a broad and balanced curriculum. </a:t>
            </a:r>
          </a:p>
          <a:p>
            <a:pPr marL="457200" indent="-457200">
              <a:lnSpc>
                <a:spcPct val="70000"/>
              </a:lnSpc>
              <a:buFont typeface="Wingdings" pitchFamily="2" charset="2"/>
              <a:buChar char="v"/>
            </a:pPr>
            <a:r>
              <a:rPr lang="en-GB" sz="3600" dirty="0">
                <a:solidFill>
                  <a:schemeClr val="tx1"/>
                </a:solidFill>
                <a:latin typeface="+mj-lt"/>
                <a:ea typeface="+mj-ea"/>
                <a:cs typeface="+mj-cs"/>
              </a:rPr>
              <a:t> Have a clear approach to identifying and responding to SEND.</a:t>
            </a:r>
          </a:p>
          <a:p>
            <a:pPr marL="457200" indent="-457200">
              <a:lnSpc>
                <a:spcPct val="70000"/>
              </a:lnSpc>
              <a:buFont typeface="Wingdings" pitchFamily="2" charset="2"/>
              <a:buChar char="v"/>
            </a:pPr>
            <a:r>
              <a:rPr lang="en-GB" sz="3600" dirty="0">
                <a:solidFill>
                  <a:schemeClr val="tx1"/>
                </a:solidFill>
                <a:latin typeface="+mj-lt"/>
                <a:ea typeface="+mj-ea"/>
                <a:cs typeface="+mj-cs"/>
              </a:rPr>
              <a:t>Record accurately and keep up to date the provision made for pupils with SEND. </a:t>
            </a:r>
          </a:p>
          <a:p>
            <a:pPr marL="457200" indent="-457200">
              <a:lnSpc>
                <a:spcPct val="70000"/>
              </a:lnSpc>
              <a:buFont typeface="Wingdings" pitchFamily="2" charset="2"/>
              <a:buChar char="v"/>
            </a:pPr>
            <a:r>
              <a:rPr lang="en-GB" sz="3600" dirty="0">
                <a:solidFill>
                  <a:schemeClr val="tx1"/>
                </a:solidFill>
                <a:latin typeface="+mj-lt"/>
                <a:ea typeface="+mj-ea"/>
                <a:cs typeface="+mj-cs"/>
              </a:rPr>
              <a:t>Provide careers advice to pupils from year 8 to year 13</a:t>
            </a:r>
          </a:p>
          <a:p>
            <a:endParaRPr lang="en-US" sz="3200" dirty="0">
              <a:solidFill>
                <a:schemeClr val="tx1"/>
              </a:solidFill>
            </a:endParaRPr>
          </a:p>
        </p:txBody>
      </p:sp>
    </p:spTree>
    <p:extLst>
      <p:ext uri="{BB962C8B-B14F-4D97-AF65-F5344CB8AC3E}">
        <p14:creationId xmlns:p14="http://schemas.microsoft.com/office/powerpoint/2010/main" val="3053922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9099C78-44C3-4597-BD97-ABBC9DA9E052}"/>
              </a:ext>
            </a:extLst>
          </p:cNvPr>
          <p:cNvSpPr>
            <a:spLocks noGrp="1"/>
          </p:cNvSpPr>
          <p:nvPr>
            <p:ph type="title"/>
          </p:nvPr>
        </p:nvSpPr>
        <p:spPr>
          <a:xfrm>
            <a:off x="838200" y="768349"/>
            <a:ext cx="10515600" cy="1116589"/>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GB" sz="4800" b="1" dirty="0">
                <a:ln w="0"/>
                <a:solidFill>
                  <a:schemeClr val="bg1"/>
                </a:solidFill>
                <a:effectLst>
                  <a:outerShdw blurRad="38100" dist="19050" dir="2700000" algn="tl" rotWithShape="0">
                    <a:schemeClr val="dk1">
                      <a:alpha val="40000"/>
                    </a:schemeClr>
                  </a:outerShdw>
                </a:effectLst>
              </a:rPr>
              <a:t>Progress: involving parents and pupils </a:t>
            </a:r>
            <a:endParaRPr lang="en-US" sz="4800" b="1" dirty="0">
              <a:ln w="0"/>
              <a:solidFill>
                <a:schemeClr val="bg1"/>
              </a:solidFill>
              <a:effectLst>
                <a:outerShdw blurRad="38100" dist="19050" dir="2700000" algn="tl" rotWithShape="0">
                  <a:schemeClr val="dk1">
                    <a:alpha val="40000"/>
                  </a:schemeClr>
                </a:outerShdw>
              </a:effectLst>
            </a:endParaRPr>
          </a:p>
        </p:txBody>
      </p:sp>
      <p:sp>
        <p:nvSpPr>
          <p:cNvPr id="8" name="Content Placeholder 2">
            <a:extLst>
              <a:ext uri="{FF2B5EF4-FFF2-40B4-BE49-F238E27FC236}">
                <a16:creationId xmlns:a16="http://schemas.microsoft.com/office/drawing/2014/main" id="{93A27D65-6D4E-49FF-B2BF-C08CA75A86B6}"/>
              </a:ext>
            </a:extLst>
          </p:cNvPr>
          <p:cNvSpPr>
            <a:spLocks noGrp="1"/>
          </p:cNvSpPr>
          <p:nvPr>
            <p:ph type="body" idx="1"/>
          </p:nvPr>
        </p:nvSpPr>
        <p:spPr>
          <a:xfrm>
            <a:off x="831850" y="2220686"/>
            <a:ext cx="10515600" cy="3868965"/>
          </a:xfrm>
          <a:noFill/>
        </p:spPr>
        <p:txBody>
          <a:bodyPr vert="horz" lIns="91440" tIns="45720" rIns="91440" bIns="45720" rtlCol="0" anchor="t">
            <a:normAutofit fontScale="92500" lnSpcReduction="10000"/>
          </a:bodyPr>
          <a:lstStyle/>
          <a:p>
            <a:pPr marL="457200" indent="-457200">
              <a:buFont typeface="Wingdings" pitchFamily="2" charset="2"/>
              <a:buChar char="v"/>
            </a:pPr>
            <a:r>
              <a:rPr lang="en-GB" sz="3900" dirty="0">
                <a:solidFill>
                  <a:schemeClr val="tx1"/>
                </a:solidFill>
                <a:latin typeface="+mj-lt"/>
                <a:ea typeface="+mj-ea"/>
                <a:cs typeface="+mj-cs"/>
              </a:rPr>
              <a:t>A teacher with a good understanding of the young person, supported by the SENCO, should meet parents at least termly: </a:t>
            </a:r>
          </a:p>
          <a:p>
            <a:pPr marL="457200" indent="-457200">
              <a:buFont typeface="Wingdings" pitchFamily="2" charset="2"/>
              <a:buChar char="v"/>
            </a:pPr>
            <a:r>
              <a:rPr lang="en-GB" sz="3900" dirty="0">
                <a:solidFill>
                  <a:schemeClr val="tx1"/>
                </a:solidFill>
                <a:latin typeface="+mj-lt"/>
                <a:ea typeface="+mj-ea"/>
                <a:cs typeface="+mj-cs"/>
              </a:rPr>
              <a:t>To set clear goals, </a:t>
            </a:r>
          </a:p>
          <a:p>
            <a:pPr marL="457200" indent="-457200">
              <a:buFont typeface="Wingdings" pitchFamily="2" charset="2"/>
              <a:buChar char="v"/>
            </a:pPr>
            <a:r>
              <a:rPr lang="en-GB" sz="3900" dirty="0">
                <a:solidFill>
                  <a:schemeClr val="tx1"/>
                </a:solidFill>
                <a:latin typeface="+mj-lt"/>
                <a:ea typeface="+mj-ea"/>
                <a:cs typeface="+mj-cs"/>
              </a:rPr>
              <a:t>To review progress made  </a:t>
            </a:r>
          </a:p>
          <a:p>
            <a:pPr marL="457200" indent="-457200">
              <a:buFont typeface="Wingdings" pitchFamily="2" charset="2"/>
              <a:buChar char="v"/>
            </a:pPr>
            <a:r>
              <a:rPr lang="en-GB" sz="3900" dirty="0">
                <a:solidFill>
                  <a:schemeClr val="tx1"/>
                </a:solidFill>
                <a:latin typeface="+mj-lt"/>
                <a:ea typeface="+mj-ea"/>
                <a:cs typeface="+mj-cs"/>
              </a:rPr>
              <a:t>To identify the responsibilities of the parent, pupil and school. </a:t>
            </a:r>
          </a:p>
          <a:p>
            <a:endParaRPr lang="en-US" dirty="0"/>
          </a:p>
        </p:txBody>
      </p:sp>
    </p:spTree>
    <p:extLst>
      <p:ext uri="{BB962C8B-B14F-4D97-AF65-F5344CB8AC3E}">
        <p14:creationId xmlns:p14="http://schemas.microsoft.com/office/powerpoint/2010/main" val="3236020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9099C78-44C3-4597-BD97-ABBC9DA9E052}"/>
              </a:ext>
            </a:extLst>
          </p:cNvPr>
          <p:cNvSpPr>
            <a:spLocks noGrp="1"/>
          </p:cNvSpPr>
          <p:nvPr>
            <p:ph type="title"/>
          </p:nvPr>
        </p:nvSpPr>
        <p:spPr>
          <a:xfrm>
            <a:off x="838200" y="768349"/>
            <a:ext cx="10515600" cy="1116589"/>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b="1" dirty="0">
                <a:ln w="0"/>
                <a:solidFill>
                  <a:schemeClr val="bg1"/>
                </a:solidFill>
                <a:effectLst>
                  <a:outerShdw blurRad="38100" dist="19050" dir="2700000" algn="tl" rotWithShape="0">
                    <a:schemeClr val="dk1">
                      <a:alpha val="40000"/>
                    </a:schemeClr>
                  </a:outerShdw>
                </a:effectLst>
              </a:rPr>
              <a:t>Recording SEND Support </a:t>
            </a:r>
          </a:p>
        </p:txBody>
      </p:sp>
      <p:sp>
        <p:nvSpPr>
          <p:cNvPr id="8" name="Content Placeholder 2">
            <a:extLst>
              <a:ext uri="{FF2B5EF4-FFF2-40B4-BE49-F238E27FC236}">
                <a16:creationId xmlns:a16="http://schemas.microsoft.com/office/drawing/2014/main" id="{93A27D65-6D4E-49FF-B2BF-C08CA75A86B6}"/>
              </a:ext>
            </a:extLst>
          </p:cNvPr>
          <p:cNvSpPr>
            <a:spLocks noGrp="1"/>
          </p:cNvSpPr>
          <p:nvPr>
            <p:ph type="body" idx="1"/>
          </p:nvPr>
        </p:nvSpPr>
        <p:spPr>
          <a:xfrm>
            <a:off x="831850" y="2220686"/>
            <a:ext cx="10515600" cy="3868965"/>
          </a:xfrm>
          <a:noFill/>
        </p:spPr>
        <p:txBody>
          <a:bodyPr vert="horz" lIns="91440" tIns="45720" rIns="91440" bIns="45720" rtlCol="0" anchor="t">
            <a:normAutofit/>
          </a:bodyPr>
          <a:lstStyle/>
          <a:p>
            <a:pPr marL="457200" indent="-457200">
              <a:buFont typeface="Wingdings" pitchFamily="2" charset="2"/>
              <a:buChar char="v"/>
            </a:pPr>
            <a:r>
              <a:rPr lang="en-US" sz="3600" dirty="0">
                <a:solidFill>
                  <a:schemeClr val="tx1"/>
                </a:solidFill>
                <a:latin typeface="+mj-lt"/>
                <a:ea typeface="+mj-ea"/>
                <a:cs typeface="+mj-cs"/>
              </a:rPr>
              <a:t>In Central Bedfordshire schools are advised to record each individual child’s  progress using the SEND Support Plan document.</a:t>
            </a:r>
          </a:p>
          <a:p>
            <a:pPr marL="457200" indent="-457200">
              <a:buFont typeface="Wingdings" pitchFamily="2" charset="2"/>
              <a:buChar char="v"/>
            </a:pPr>
            <a:r>
              <a:rPr lang="en-US" sz="3600" dirty="0">
                <a:solidFill>
                  <a:schemeClr val="tx1"/>
                </a:solidFill>
                <a:latin typeface="+mj-lt"/>
                <a:ea typeface="+mj-ea"/>
                <a:cs typeface="+mj-cs"/>
              </a:rPr>
              <a:t>Some schools in Central Bedfordshire have developed their own version of this document.</a:t>
            </a:r>
          </a:p>
          <a:p>
            <a:pPr marL="457200" indent="-457200">
              <a:buFont typeface="Wingdings" pitchFamily="2" charset="2"/>
              <a:buChar char="v"/>
            </a:pPr>
            <a:r>
              <a:rPr lang="en-US" sz="3600" dirty="0">
                <a:solidFill>
                  <a:schemeClr val="tx1"/>
                </a:solidFill>
                <a:latin typeface="+mj-lt"/>
                <a:ea typeface="+mj-ea"/>
                <a:cs typeface="+mj-cs"/>
              </a:rPr>
              <a:t>The purpose of the document is to assess, plan, do and review.</a:t>
            </a:r>
          </a:p>
          <a:p>
            <a:endParaRPr lang="en-US" dirty="0"/>
          </a:p>
        </p:txBody>
      </p:sp>
    </p:spTree>
    <p:extLst>
      <p:ext uri="{BB962C8B-B14F-4D97-AF65-F5344CB8AC3E}">
        <p14:creationId xmlns:p14="http://schemas.microsoft.com/office/powerpoint/2010/main" val="786142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3660" y="809447"/>
            <a:ext cx="7488832" cy="5239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4844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E05D565-73CA-40C5-8553-92ED68B54F3B}"/>
              </a:ext>
            </a:extLst>
          </p:cNvPr>
          <p:cNvSpPr>
            <a:spLocks noGrp="1"/>
          </p:cNvSpPr>
          <p:nvPr>
            <p:ph type="title"/>
          </p:nvPr>
        </p:nvSpPr>
        <p:spPr>
          <a:xfrm>
            <a:off x="838200" y="685464"/>
            <a:ext cx="10515600" cy="1187841"/>
          </a:xfrm>
        </p:spPr>
        <p:style>
          <a:lnRef idx="0">
            <a:schemeClr val="accent6"/>
          </a:lnRef>
          <a:fillRef idx="3">
            <a:schemeClr val="accent6"/>
          </a:fillRef>
          <a:effectRef idx="3">
            <a:schemeClr val="accent6"/>
          </a:effectRef>
          <a:fontRef idx="minor">
            <a:schemeClr val="lt1"/>
          </a:fontRef>
        </p:style>
        <p:txBody>
          <a:bodyPr/>
          <a:lstStyle/>
          <a:p>
            <a:pPr algn="ctr"/>
            <a:r>
              <a:rPr lang="en-US" b="1" dirty="0"/>
              <a:t>Recording SEND Support</a:t>
            </a:r>
          </a:p>
        </p:txBody>
      </p:sp>
      <p:sp>
        <p:nvSpPr>
          <p:cNvPr id="8" name="Content Placeholder 2">
            <a:extLst>
              <a:ext uri="{FF2B5EF4-FFF2-40B4-BE49-F238E27FC236}">
                <a16:creationId xmlns:a16="http://schemas.microsoft.com/office/drawing/2014/main" id="{A4F63781-4C83-4BA3-B4DA-03CEEB59F3E0}"/>
              </a:ext>
            </a:extLst>
          </p:cNvPr>
          <p:cNvSpPr>
            <a:spLocks noGrp="1"/>
          </p:cNvSpPr>
          <p:nvPr>
            <p:ph type="body" idx="1"/>
          </p:nvPr>
        </p:nvSpPr>
        <p:spPr>
          <a:xfrm>
            <a:off x="838200" y="2315688"/>
            <a:ext cx="10515600" cy="3856847"/>
          </a:xfrm>
        </p:spPr>
        <p:txBody>
          <a:bodyPr>
            <a:normAutofit fontScale="70000" lnSpcReduction="20000"/>
          </a:bodyPr>
          <a:lstStyle/>
          <a:p>
            <a:pPr marL="457200" indent="-457200">
              <a:lnSpc>
                <a:spcPct val="110000"/>
              </a:lnSpc>
              <a:buFont typeface="Wingdings" pitchFamily="2" charset="2"/>
              <a:buChar char="v"/>
            </a:pPr>
            <a:r>
              <a:rPr lang="en-US" sz="4600" dirty="0">
                <a:solidFill>
                  <a:schemeClr val="tx1"/>
                </a:solidFill>
                <a:latin typeface="+mj-lt"/>
                <a:ea typeface="+mj-ea"/>
                <a:cs typeface="+mj-cs"/>
              </a:rPr>
              <a:t>The plan should have:</a:t>
            </a:r>
          </a:p>
          <a:p>
            <a:pPr marL="457200" indent="-457200">
              <a:lnSpc>
                <a:spcPct val="110000"/>
              </a:lnSpc>
              <a:buFont typeface="Wingdings" pitchFamily="2" charset="2"/>
              <a:buChar char="v"/>
            </a:pPr>
            <a:r>
              <a:rPr lang="en-US" sz="4600" dirty="0">
                <a:solidFill>
                  <a:schemeClr val="tx1"/>
                </a:solidFill>
                <a:latin typeface="+mj-lt"/>
                <a:ea typeface="+mj-ea"/>
                <a:cs typeface="+mj-cs"/>
              </a:rPr>
              <a:t>Identified the needs of the young person</a:t>
            </a:r>
          </a:p>
          <a:p>
            <a:pPr marL="457200" indent="-457200">
              <a:lnSpc>
                <a:spcPct val="110000"/>
              </a:lnSpc>
              <a:buFont typeface="Wingdings" pitchFamily="2" charset="2"/>
              <a:buChar char="v"/>
            </a:pPr>
            <a:r>
              <a:rPr lang="en-US" sz="4600" dirty="0">
                <a:solidFill>
                  <a:schemeClr val="tx1"/>
                </a:solidFill>
                <a:latin typeface="+mj-lt"/>
                <a:ea typeface="+mj-ea"/>
                <a:cs typeface="+mj-cs"/>
              </a:rPr>
              <a:t>Long and short term outcomes.</a:t>
            </a:r>
          </a:p>
          <a:p>
            <a:pPr marL="457200" indent="-457200">
              <a:lnSpc>
                <a:spcPct val="110000"/>
              </a:lnSpc>
              <a:buFont typeface="Wingdings" pitchFamily="2" charset="2"/>
              <a:buChar char="v"/>
            </a:pPr>
            <a:r>
              <a:rPr lang="en-US" sz="4600" dirty="0">
                <a:solidFill>
                  <a:schemeClr val="tx1"/>
                </a:solidFill>
                <a:latin typeface="+mj-lt"/>
                <a:ea typeface="+mj-ea"/>
                <a:cs typeface="+mj-cs"/>
              </a:rPr>
              <a:t>Describe how these outcomes can be achieved</a:t>
            </a:r>
          </a:p>
          <a:p>
            <a:pPr marL="457200" indent="-457200">
              <a:lnSpc>
                <a:spcPct val="110000"/>
              </a:lnSpc>
              <a:buFont typeface="Wingdings" pitchFamily="2" charset="2"/>
              <a:buChar char="v"/>
            </a:pPr>
            <a:r>
              <a:rPr lang="en-US" sz="4600" dirty="0">
                <a:solidFill>
                  <a:schemeClr val="tx1"/>
                </a:solidFill>
                <a:latin typeface="+mj-lt"/>
                <a:ea typeface="+mj-ea"/>
                <a:cs typeface="+mj-cs"/>
              </a:rPr>
              <a:t>A review of progress with new outcomes</a:t>
            </a:r>
          </a:p>
          <a:p>
            <a:pPr marL="457200" indent="-457200">
              <a:lnSpc>
                <a:spcPct val="110000"/>
              </a:lnSpc>
              <a:buFont typeface="Wingdings" pitchFamily="2" charset="2"/>
              <a:buChar char="v"/>
            </a:pPr>
            <a:r>
              <a:rPr lang="en-US" sz="4600" dirty="0">
                <a:solidFill>
                  <a:schemeClr val="tx1"/>
                </a:solidFill>
                <a:latin typeface="+mj-lt"/>
                <a:ea typeface="+mj-ea"/>
                <a:cs typeface="+mj-cs"/>
              </a:rPr>
              <a:t>The plan should always be discussed and reviewed with the young person and parents.</a:t>
            </a:r>
          </a:p>
          <a:p>
            <a:endParaRPr lang="en-US" dirty="0"/>
          </a:p>
        </p:txBody>
      </p:sp>
    </p:spTree>
    <p:extLst>
      <p:ext uri="{BB962C8B-B14F-4D97-AF65-F5344CB8AC3E}">
        <p14:creationId xmlns:p14="http://schemas.microsoft.com/office/powerpoint/2010/main" val="1558490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E05D565-73CA-40C5-8553-92ED68B54F3B}"/>
              </a:ext>
            </a:extLst>
          </p:cNvPr>
          <p:cNvSpPr>
            <a:spLocks noGrp="1"/>
          </p:cNvSpPr>
          <p:nvPr>
            <p:ph type="title"/>
          </p:nvPr>
        </p:nvSpPr>
        <p:spPr>
          <a:xfrm>
            <a:off x="838200" y="685464"/>
            <a:ext cx="10515600" cy="1531263"/>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en-GB" b="1" dirty="0">
                <a:solidFill>
                  <a:schemeClr val="bg1"/>
                </a:solidFill>
              </a:rPr>
              <a:t>Question time</a:t>
            </a:r>
            <a:endParaRPr lang="en-US" b="1" dirty="0"/>
          </a:p>
        </p:txBody>
      </p:sp>
      <p:sp>
        <p:nvSpPr>
          <p:cNvPr id="8" name="Content Placeholder 2">
            <a:extLst>
              <a:ext uri="{FF2B5EF4-FFF2-40B4-BE49-F238E27FC236}">
                <a16:creationId xmlns:a16="http://schemas.microsoft.com/office/drawing/2014/main" id="{A4F63781-4C83-4BA3-B4DA-03CEEB59F3E0}"/>
              </a:ext>
            </a:extLst>
          </p:cNvPr>
          <p:cNvSpPr>
            <a:spLocks noGrp="1"/>
          </p:cNvSpPr>
          <p:nvPr>
            <p:ph type="body" idx="1"/>
          </p:nvPr>
        </p:nvSpPr>
        <p:spPr>
          <a:xfrm>
            <a:off x="838200" y="2315688"/>
            <a:ext cx="10515600" cy="3974276"/>
          </a:xfrm>
          <a:ln>
            <a:solidFill>
              <a:schemeClr val="bg1"/>
            </a:solidFill>
          </a:ln>
        </p:spPr>
        <p:txBody>
          <a:bodyPr>
            <a:normAutofit/>
          </a:bodyPr>
          <a:lstStyle/>
          <a:p>
            <a:endParaRPr lang="en-US" dirty="0"/>
          </a:p>
        </p:txBody>
      </p:sp>
      <p:sp>
        <p:nvSpPr>
          <p:cNvPr id="4" name="TextBox 3">
            <a:extLst>
              <a:ext uri="{FF2B5EF4-FFF2-40B4-BE49-F238E27FC236}">
                <a16:creationId xmlns:a16="http://schemas.microsoft.com/office/drawing/2014/main" id="{1E28F589-ECD0-824B-9290-822498C6C7D8}"/>
              </a:ext>
            </a:extLst>
          </p:cNvPr>
          <p:cNvSpPr txBox="1"/>
          <p:nvPr/>
        </p:nvSpPr>
        <p:spPr>
          <a:xfrm>
            <a:off x="3168503" y="5838330"/>
            <a:ext cx="2466753" cy="369332"/>
          </a:xfrm>
          <a:prstGeom prst="rect">
            <a:avLst/>
          </a:prstGeom>
          <a:solidFill>
            <a:schemeClr val="bg1"/>
          </a:solidFill>
          <a:ln>
            <a:solidFill>
              <a:schemeClr val="bg1"/>
            </a:solidFill>
          </a:ln>
        </p:spPr>
        <p:txBody>
          <a:bodyPr wrap="square" rtlCol="0">
            <a:spAutoFit/>
          </a:bodyPr>
          <a:lstStyle/>
          <a:p>
            <a:r>
              <a:rPr lang="en-US" sz="900" dirty="0">
                <a:solidFill>
                  <a:schemeClr val="bg1"/>
                </a:solidFill>
                <a:hlinkClick r:id="rId2" tooltip="http://mmjgwrites.wordpress.com/">
                  <a:extLst>
                    <a:ext uri="{A12FA001-AC4F-418D-AE19-62706E023703}">
                      <ahyp:hlinkClr xmlns:ahyp="http://schemas.microsoft.com/office/drawing/2018/hyperlinkcolor" val="tx"/>
                    </a:ext>
                  </a:extLst>
                </a:hlinkClick>
              </a:rPr>
              <a:t>This Photo</a:t>
            </a:r>
            <a:r>
              <a:rPr lang="en-US" sz="900" dirty="0">
                <a:solidFill>
                  <a:schemeClr val="bg1"/>
                </a:solidFill>
              </a:rPr>
              <a:t> by Unknown Author is licensed under </a:t>
            </a:r>
            <a:r>
              <a:rPr lang="en-US" sz="900" dirty="0">
                <a:solidFill>
                  <a:schemeClr val="bg1"/>
                </a:solidFill>
                <a:hlinkClick r:id="rId3" tooltip="https://creativecommons.org/licenses/by-sa/3.0/">
                  <a:extLst>
                    <a:ext uri="{A12FA001-AC4F-418D-AE19-62706E023703}">
                      <ahyp:hlinkClr xmlns:ahyp="http://schemas.microsoft.com/office/drawing/2018/hyperlinkcolor" val="tx"/>
                    </a:ext>
                  </a:extLst>
                </a:hlinkClick>
              </a:rPr>
              <a:t>CC BY-SA</a:t>
            </a:r>
            <a:endParaRPr lang="en-US" sz="900" dirty="0">
              <a:solidFill>
                <a:schemeClr val="bg1"/>
              </a:solidFill>
            </a:endParaRPr>
          </a:p>
        </p:txBody>
      </p:sp>
      <p:pic>
        <p:nvPicPr>
          <p:cNvPr id="3" name="Picture 2" descr="301 Moved Permanently">
            <a:extLst>
              <a:ext uri="{FF2B5EF4-FFF2-40B4-BE49-F238E27FC236}">
                <a16:creationId xmlns:a16="http://schemas.microsoft.com/office/drawing/2014/main" id="{153E4656-976B-3740-9B33-D46F5E7FA8BA}"/>
              </a:ext>
            </a:extLst>
          </p:cNvPr>
          <p:cNvPicPr>
            <a:picLocks noChangeAspect="1"/>
          </p:cNvPicPr>
          <p:nvPr/>
        </p:nvPicPr>
        <p:blipFill>
          <a:blip r:embed="rId4">
            <a:extLst>
              <a:ext uri="{837473B0-CC2E-450A-ABE3-18F120FF3D39}">
                <a1611:picAttrSrcUrl xmlns:a1611="http://schemas.microsoft.com/office/drawing/2016/11/main" r:id="rId2"/>
              </a:ext>
            </a:extLst>
          </a:blip>
          <a:stretch>
            <a:fillRect/>
          </a:stretch>
        </p:blipFill>
        <p:spPr>
          <a:xfrm>
            <a:off x="3168503" y="2315688"/>
            <a:ext cx="4146106" cy="3316885"/>
          </a:xfrm>
          <a:prstGeom prst="rect">
            <a:avLst/>
          </a:prstGeom>
        </p:spPr>
      </p:pic>
      <p:sp>
        <p:nvSpPr>
          <p:cNvPr id="2" name="Rectangle 1">
            <a:extLst>
              <a:ext uri="{FF2B5EF4-FFF2-40B4-BE49-F238E27FC236}">
                <a16:creationId xmlns:a16="http://schemas.microsoft.com/office/drawing/2014/main" id="{0D4931C3-48D5-E54F-BA19-4502D82897A1}"/>
              </a:ext>
            </a:extLst>
          </p:cNvPr>
          <p:cNvSpPr/>
          <p:nvPr/>
        </p:nvSpPr>
        <p:spPr>
          <a:xfrm>
            <a:off x="5977217" y="3244334"/>
            <a:ext cx="237566" cy="369332"/>
          </a:xfrm>
          <a:prstGeom prst="rect">
            <a:avLst/>
          </a:prstGeom>
        </p:spPr>
        <p:txBody>
          <a:bodyPr wrap="none">
            <a:spAutoFit/>
          </a:bodyPr>
          <a:lstStyle/>
          <a:p>
            <a:r>
              <a:rPr lang="en-GB" dirty="0"/>
              <a:t> </a:t>
            </a:r>
            <a:endParaRPr lang="en-US" dirty="0"/>
          </a:p>
        </p:txBody>
      </p:sp>
    </p:spTree>
    <p:extLst>
      <p:ext uri="{BB962C8B-B14F-4D97-AF65-F5344CB8AC3E}">
        <p14:creationId xmlns:p14="http://schemas.microsoft.com/office/powerpoint/2010/main" val="42633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E05D565-73CA-40C5-8553-92ED68B54F3B}"/>
              </a:ext>
            </a:extLst>
          </p:cNvPr>
          <p:cNvSpPr>
            <a:spLocks noGrp="1"/>
          </p:cNvSpPr>
          <p:nvPr>
            <p:ph type="title"/>
          </p:nvPr>
        </p:nvSpPr>
        <p:spPr>
          <a:xfrm>
            <a:off x="719417" y="650338"/>
            <a:ext cx="10515600" cy="1531263"/>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en-US" b="1" dirty="0"/>
              <a:t>Support for Parents</a:t>
            </a:r>
            <a:br>
              <a:rPr lang="en-US" b="1" dirty="0"/>
            </a:br>
            <a:r>
              <a:rPr lang="en-US" b="1" dirty="0"/>
              <a:t>Central Bedfordshire </a:t>
            </a:r>
            <a:endParaRPr lang="en-US" dirty="0"/>
          </a:p>
        </p:txBody>
      </p:sp>
      <p:sp>
        <p:nvSpPr>
          <p:cNvPr id="8" name="Content Placeholder 2">
            <a:extLst>
              <a:ext uri="{FF2B5EF4-FFF2-40B4-BE49-F238E27FC236}">
                <a16:creationId xmlns:a16="http://schemas.microsoft.com/office/drawing/2014/main" id="{A4F63781-4C83-4BA3-B4DA-03CEEB59F3E0}"/>
              </a:ext>
            </a:extLst>
          </p:cNvPr>
          <p:cNvSpPr>
            <a:spLocks noGrp="1"/>
          </p:cNvSpPr>
          <p:nvPr>
            <p:ph type="body" idx="1"/>
          </p:nvPr>
        </p:nvSpPr>
        <p:spPr>
          <a:xfrm>
            <a:off x="838200" y="2341418"/>
            <a:ext cx="10515600" cy="4211782"/>
          </a:xfrm>
          <a:ln>
            <a:solidFill>
              <a:schemeClr val="bg1"/>
            </a:solidFill>
          </a:ln>
        </p:spPr>
        <p:txBody>
          <a:bodyPr>
            <a:normAutofit fontScale="62500" lnSpcReduction="20000"/>
          </a:bodyPr>
          <a:lstStyle/>
          <a:p>
            <a:pPr fontAlgn="base"/>
            <a:r>
              <a:rPr lang="en-GB" sz="3200" b="1" dirty="0">
                <a:solidFill>
                  <a:schemeClr val="tx1"/>
                </a:solidFill>
              </a:rPr>
              <a:t>Central Bedfordshire Special Educational Needs &amp; Disability Information, Advice &amp; Support Service (SENDIASS)</a:t>
            </a:r>
            <a:r>
              <a:rPr lang="en-US" sz="3200" dirty="0">
                <a:solidFill>
                  <a:schemeClr val="tx1"/>
                </a:solidFill>
              </a:rPr>
              <a:t>​</a:t>
            </a:r>
          </a:p>
          <a:p>
            <a:pPr fontAlgn="base"/>
            <a:r>
              <a:rPr lang="en-GB" sz="3200" b="1" dirty="0">
                <a:solidFill>
                  <a:schemeClr val="tx1"/>
                </a:solidFill>
              </a:rPr>
              <a:t>Telephone: 0300 300 8088</a:t>
            </a:r>
            <a:r>
              <a:rPr lang="en-US" sz="3200" dirty="0">
                <a:solidFill>
                  <a:schemeClr val="tx1"/>
                </a:solidFill>
              </a:rPr>
              <a:t>​</a:t>
            </a:r>
          </a:p>
          <a:p>
            <a:pPr fontAlgn="base"/>
            <a:r>
              <a:rPr lang="en-GB" sz="3200" b="1" dirty="0">
                <a:solidFill>
                  <a:schemeClr val="tx1"/>
                </a:solidFill>
              </a:rPr>
              <a:t>Email: </a:t>
            </a:r>
            <a:r>
              <a:rPr lang="en-US" sz="3200" dirty="0">
                <a:hlinkClick r:id="rId2"/>
              </a:rPr>
              <a:t>sendiass@centralbedfordshire.gov.uk</a:t>
            </a:r>
            <a:r>
              <a:rPr lang="en-US" sz="3200" dirty="0"/>
              <a:t>​</a:t>
            </a:r>
          </a:p>
          <a:p>
            <a:pPr fontAlgn="base"/>
            <a:r>
              <a:rPr lang="en-US" sz="3200" dirty="0"/>
              <a:t>​</a:t>
            </a:r>
          </a:p>
          <a:p>
            <a:pPr fontAlgn="base"/>
            <a:r>
              <a:rPr lang="da-DK" sz="3200" b="1" dirty="0">
                <a:solidFill>
                  <a:schemeClr val="tx1"/>
                </a:solidFill>
              </a:rPr>
              <a:t>SNAP </a:t>
            </a:r>
            <a:r>
              <a:rPr lang="da-DK" sz="3200" b="1" dirty="0" err="1">
                <a:solidFill>
                  <a:schemeClr val="tx1"/>
                </a:solidFill>
              </a:rPr>
              <a:t>Parent</a:t>
            </a:r>
            <a:r>
              <a:rPr lang="da-DK" sz="3200" b="1" dirty="0">
                <a:solidFill>
                  <a:schemeClr val="tx1"/>
                </a:solidFill>
              </a:rPr>
              <a:t> </a:t>
            </a:r>
            <a:r>
              <a:rPr lang="da-DK" sz="3200" b="1" dirty="0" err="1">
                <a:solidFill>
                  <a:schemeClr val="tx1"/>
                </a:solidFill>
              </a:rPr>
              <a:t>Carer</a:t>
            </a:r>
            <a:r>
              <a:rPr lang="da-DK" sz="3200" b="1" dirty="0">
                <a:solidFill>
                  <a:schemeClr val="tx1"/>
                </a:solidFill>
              </a:rPr>
              <a:t> Forum (PCF)</a:t>
            </a:r>
            <a:r>
              <a:rPr lang="en-US" sz="3200" dirty="0">
                <a:solidFill>
                  <a:schemeClr val="tx1"/>
                </a:solidFill>
              </a:rPr>
              <a:t>​</a:t>
            </a:r>
          </a:p>
          <a:p>
            <a:pPr fontAlgn="base"/>
            <a:r>
              <a:rPr lang="en-GB" sz="3200" b="1" dirty="0">
                <a:solidFill>
                  <a:schemeClr val="tx1"/>
                </a:solidFill>
              </a:rPr>
              <a:t>Telephone</a:t>
            </a:r>
            <a:r>
              <a:rPr lang="en-GB" sz="3200" dirty="0">
                <a:solidFill>
                  <a:schemeClr val="tx1"/>
                </a:solidFill>
              </a:rPr>
              <a:t>: 07984 545044 ​</a:t>
            </a:r>
          </a:p>
          <a:p>
            <a:pPr fontAlgn="base"/>
            <a:br>
              <a:rPr lang="en-GB" sz="3200" dirty="0"/>
            </a:br>
            <a:r>
              <a:rPr lang="en-GB" sz="3200" b="1" dirty="0">
                <a:solidFill>
                  <a:schemeClr val="tx1"/>
                </a:solidFill>
              </a:rPr>
              <a:t>Email</a:t>
            </a:r>
            <a:r>
              <a:rPr lang="en-GB" sz="3200" dirty="0">
                <a:solidFill>
                  <a:schemeClr val="tx1"/>
                </a:solidFill>
              </a:rPr>
              <a:t>: </a:t>
            </a:r>
            <a:r>
              <a:rPr lang="en-GB" sz="3200" dirty="0">
                <a:hlinkClick r:id="rId3"/>
              </a:rPr>
              <a:t>admin@snappcf.org.uk</a:t>
            </a:r>
            <a:r>
              <a:rPr lang="en-GB" sz="3200" dirty="0"/>
              <a:t>​</a:t>
            </a:r>
          </a:p>
          <a:p>
            <a:pPr fontAlgn="base"/>
            <a:r>
              <a:rPr lang="en-GB" sz="3200" dirty="0"/>
              <a:t>​</a:t>
            </a:r>
          </a:p>
          <a:p>
            <a:pPr fontAlgn="base"/>
            <a:r>
              <a:rPr lang="en-GB" sz="3200" b="1" dirty="0">
                <a:solidFill>
                  <a:schemeClr val="tx1"/>
                </a:solidFill>
              </a:rPr>
              <a:t>SEND  Team </a:t>
            </a:r>
            <a:r>
              <a:rPr lang="en-US" sz="3200" dirty="0">
                <a:solidFill>
                  <a:schemeClr val="tx1"/>
                </a:solidFill>
              </a:rPr>
              <a:t>​</a:t>
            </a:r>
          </a:p>
          <a:p>
            <a:pPr fontAlgn="base"/>
            <a:r>
              <a:rPr lang="en-GB" sz="3200" b="1" dirty="0">
                <a:solidFill>
                  <a:schemeClr val="tx1"/>
                </a:solidFill>
              </a:rPr>
              <a:t>Telephone:</a:t>
            </a:r>
            <a:r>
              <a:rPr lang="en-GB" sz="3200" dirty="0">
                <a:solidFill>
                  <a:schemeClr val="tx1"/>
                </a:solidFill>
              </a:rPr>
              <a:t> 0300 300 8356</a:t>
            </a:r>
            <a:r>
              <a:rPr lang="en-US" sz="3200" dirty="0">
                <a:solidFill>
                  <a:schemeClr val="tx1"/>
                </a:solidFill>
              </a:rPr>
              <a:t>​</a:t>
            </a:r>
          </a:p>
          <a:p>
            <a:pPr fontAlgn="base"/>
            <a:r>
              <a:rPr lang="en-GB" sz="3200" b="1" dirty="0">
                <a:solidFill>
                  <a:schemeClr val="tx1"/>
                </a:solidFill>
              </a:rPr>
              <a:t>Email</a:t>
            </a:r>
            <a:r>
              <a:rPr lang="en-GB" sz="3200" b="1" dirty="0"/>
              <a:t>: </a:t>
            </a:r>
            <a:r>
              <a:rPr lang="en-GB" sz="3200" dirty="0">
                <a:hlinkClick r:id="rId4"/>
              </a:rPr>
              <a:t>statass@centralbedfordshire.gov.uk</a:t>
            </a:r>
            <a:endParaRPr lang="en-GB" sz="3200" dirty="0"/>
          </a:p>
          <a:p>
            <a:endParaRPr lang="en-US" dirty="0"/>
          </a:p>
        </p:txBody>
      </p:sp>
      <p:sp>
        <p:nvSpPr>
          <p:cNvPr id="4" name="TextBox 3">
            <a:extLst>
              <a:ext uri="{FF2B5EF4-FFF2-40B4-BE49-F238E27FC236}">
                <a16:creationId xmlns:a16="http://schemas.microsoft.com/office/drawing/2014/main" id="{1E28F589-ECD0-824B-9290-822498C6C7D8}"/>
              </a:ext>
            </a:extLst>
          </p:cNvPr>
          <p:cNvSpPr txBox="1"/>
          <p:nvPr/>
        </p:nvSpPr>
        <p:spPr>
          <a:xfrm>
            <a:off x="6968836" y="5791200"/>
            <a:ext cx="540328" cy="1754326"/>
          </a:xfrm>
          <a:prstGeom prst="rect">
            <a:avLst/>
          </a:prstGeom>
          <a:solidFill>
            <a:schemeClr val="bg1"/>
          </a:solidFill>
          <a:ln>
            <a:solidFill>
              <a:schemeClr val="bg1"/>
            </a:solidFill>
          </a:ln>
        </p:spPr>
        <p:txBody>
          <a:bodyPr wrap="square" rtlCol="0">
            <a:spAutoFit/>
          </a:bodyPr>
          <a:lstStyle/>
          <a:p>
            <a:r>
              <a:rPr lang="en-US" sz="900" dirty="0">
                <a:solidFill>
                  <a:schemeClr val="bg1"/>
                </a:solidFill>
                <a:hlinkClick r:id="rId5" tooltip="http://mmjgwrites.wordpress.com/">
                  <a:extLst>
                    <a:ext uri="{A12FA001-AC4F-418D-AE19-62706E023703}">
                      <ahyp:hlinkClr xmlns:ahyp="http://schemas.microsoft.com/office/drawing/2018/hyperlinkcolor" val="tx"/>
                    </a:ext>
                  </a:extLst>
                </a:hlinkClick>
              </a:rPr>
              <a:t>This Photo</a:t>
            </a:r>
            <a:r>
              <a:rPr lang="en-US" sz="900" dirty="0">
                <a:solidFill>
                  <a:schemeClr val="bg1"/>
                </a:solidFill>
              </a:rPr>
              <a:t> by Unknown Author is licensed under </a:t>
            </a:r>
            <a:r>
              <a:rPr lang="en-US" sz="900" dirty="0">
                <a:solidFill>
                  <a:schemeClr val="bg1"/>
                </a:solidFill>
                <a:hlinkClick r:id="rId6" tooltip="https://creativecommons.org/licenses/by-sa/3.0/">
                  <a:extLst>
                    <a:ext uri="{A12FA001-AC4F-418D-AE19-62706E023703}">
                      <ahyp:hlinkClr xmlns:ahyp="http://schemas.microsoft.com/office/drawing/2018/hyperlinkcolor" val="tx"/>
                    </a:ext>
                  </a:extLst>
                </a:hlinkClick>
              </a:rPr>
              <a:t>CC BY-SA</a:t>
            </a:r>
            <a:endParaRPr lang="en-US" sz="900" dirty="0">
              <a:solidFill>
                <a:schemeClr val="bg1"/>
              </a:solidFill>
            </a:endParaRPr>
          </a:p>
        </p:txBody>
      </p:sp>
      <p:sp>
        <p:nvSpPr>
          <p:cNvPr id="2" name="Rectangle 1">
            <a:extLst>
              <a:ext uri="{FF2B5EF4-FFF2-40B4-BE49-F238E27FC236}">
                <a16:creationId xmlns:a16="http://schemas.microsoft.com/office/drawing/2014/main" id="{0D4931C3-48D5-E54F-BA19-4502D82897A1}"/>
              </a:ext>
            </a:extLst>
          </p:cNvPr>
          <p:cNvSpPr/>
          <p:nvPr/>
        </p:nvSpPr>
        <p:spPr>
          <a:xfrm>
            <a:off x="5977217" y="3244334"/>
            <a:ext cx="237566" cy="369332"/>
          </a:xfrm>
          <a:prstGeom prst="rect">
            <a:avLst/>
          </a:prstGeom>
        </p:spPr>
        <p:txBody>
          <a:bodyPr wrap="none">
            <a:spAutoFit/>
          </a:bodyPr>
          <a:lstStyle/>
          <a:p>
            <a:r>
              <a:rPr lang="en-GB" dirty="0"/>
              <a:t> </a:t>
            </a:r>
            <a:endParaRPr lang="en-US" dirty="0"/>
          </a:p>
        </p:txBody>
      </p:sp>
    </p:spTree>
    <p:extLst>
      <p:ext uri="{BB962C8B-B14F-4D97-AF65-F5344CB8AC3E}">
        <p14:creationId xmlns:p14="http://schemas.microsoft.com/office/powerpoint/2010/main" val="21777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en-US" sz="4400" b="1" dirty="0"/>
              <a:t>United Nations Convention on the Rights of the Child</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fontScale="85000" lnSpcReduction="20000"/>
          </a:bodyPr>
          <a:lstStyle/>
          <a:p>
            <a:r>
              <a:rPr lang="en-GB" sz="5200" dirty="0">
                <a:solidFill>
                  <a:schemeClr val="tx1"/>
                </a:solidFill>
                <a:latin typeface="+mj-lt"/>
                <a:ea typeface="+mj-ea"/>
                <a:cs typeface="+mj-cs"/>
              </a:rPr>
              <a:t>The four core principles of the Convention are:</a:t>
            </a:r>
          </a:p>
          <a:p>
            <a:pPr marL="342900" indent="-342900">
              <a:buFont typeface="Wingdings" pitchFamily="2" charset="2"/>
              <a:buChar char="v"/>
            </a:pPr>
            <a:r>
              <a:rPr lang="en-GB" sz="5200" dirty="0">
                <a:solidFill>
                  <a:schemeClr val="tx1"/>
                </a:solidFill>
                <a:latin typeface="+mj-lt"/>
                <a:ea typeface="+mj-ea"/>
                <a:cs typeface="+mj-cs"/>
              </a:rPr>
              <a:t>Non-discrimination (article 2)</a:t>
            </a:r>
          </a:p>
          <a:p>
            <a:pPr marL="342900" indent="-342900">
              <a:buFont typeface="Wingdings" pitchFamily="2" charset="2"/>
              <a:buChar char="v"/>
            </a:pPr>
            <a:r>
              <a:rPr lang="en-GB" sz="5200" dirty="0">
                <a:solidFill>
                  <a:schemeClr val="tx1"/>
                </a:solidFill>
                <a:latin typeface="+mj-lt"/>
                <a:ea typeface="+mj-ea"/>
                <a:cs typeface="+mj-cs"/>
              </a:rPr>
              <a:t>Best interest of the child (article 3)</a:t>
            </a:r>
          </a:p>
          <a:p>
            <a:pPr marL="342900" indent="-342900">
              <a:buFont typeface="Wingdings" pitchFamily="2" charset="2"/>
              <a:buChar char="v"/>
            </a:pPr>
            <a:r>
              <a:rPr lang="en-GB" sz="5200" dirty="0">
                <a:solidFill>
                  <a:schemeClr val="tx1"/>
                </a:solidFill>
                <a:latin typeface="+mj-lt"/>
                <a:ea typeface="+mj-ea"/>
                <a:cs typeface="+mj-cs"/>
              </a:rPr>
              <a:t>Right to life survival and development (article 6)</a:t>
            </a:r>
          </a:p>
          <a:p>
            <a:pPr marL="342900" indent="-342900">
              <a:buFont typeface="Wingdings" pitchFamily="2" charset="2"/>
              <a:buChar char="v"/>
            </a:pPr>
            <a:r>
              <a:rPr lang="en-GB" sz="5200" dirty="0">
                <a:solidFill>
                  <a:schemeClr val="tx1"/>
                </a:solidFill>
                <a:latin typeface="+mj-lt"/>
                <a:ea typeface="+mj-ea"/>
                <a:cs typeface="+mj-cs"/>
              </a:rPr>
              <a:t>Right to be heard (article 12)</a:t>
            </a:r>
          </a:p>
          <a:p>
            <a:pPr marL="857250" indent="-857250">
              <a:buFont typeface="Arial" panose="020B0604020202020204" pitchFamily="34" charset="0"/>
              <a:buChar char="•"/>
            </a:pPr>
            <a:endParaRPr lang="en-US" sz="5600" dirty="0"/>
          </a:p>
          <a:p>
            <a:endParaRPr lang="en-US" dirty="0"/>
          </a:p>
        </p:txBody>
      </p:sp>
    </p:spTree>
    <p:extLst>
      <p:ext uri="{BB962C8B-B14F-4D97-AF65-F5344CB8AC3E}">
        <p14:creationId xmlns:p14="http://schemas.microsoft.com/office/powerpoint/2010/main" val="4114156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82DA-1052-604B-9423-6EF472F3D28C}"/>
              </a:ext>
            </a:extLst>
          </p:cNvPr>
          <p:cNvSpPr>
            <a:spLocks noGrp="1"/>
          </p:cNvSpPr>
          <p:nvPr>
            <p:ph type="title"/>
          </p:nvPr>
        </p:nvSpPr>
        <p:spPr>
          <a:xfrm>
            <a:off x="838200" y="653554"/>
            <a:ext cx="10515600" cy="1325563"/>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en-US" sz="4800" b="1" dirty="0">
                <a:ln w="0"/>
                <a:solidFill>
                  <a:schemeClr val="bg1"/>
                </a:solidFill>
                <a:effectLst>
                  <a:outerShdw blurRad="38100" dist="19050" dir="2700000" algn="tl" rotWithShape="0">
                    <a:schemeClr val="dk1">
                      <a:alpha val="40000"/>
                    </a:schemeClr>
                  </a:outerShdw>
                </a:effectLst>
              </a:rPr>
              <a:t>Disability Discrimination Act 1995</a:t>
            </a:r>
          </a:p>
        </p:txBody>
      </p:sp>
      <p:sp>
        <p:nvSpPr>
          <p:cNvPr id="3" name="Content Placeholder 2">
            <a:extLst>
              <a:ext uri="{FF2B5EF4-FFF2-40B4-BE49-F238E27FC236}">
                <a16:creationId xmlns:a16="http://schemas.microsoft.com/office/drawing/2014/main" id="{E0989032-E100-364A-9F54-025FA799B13C}"/>
              </a:ext>
            </a:extLst>
          </p:cNvPr>
          <p:cNvSpPr>
            <a:spLocks noGrp="1"/>
          </p:cNvSpPr>
          <p:nvPr>
            <p:ph idx="1"/>
          </p:nvPr>
        </p:nvSpPr>
        <p:spPr>
          <a:xfrm>
            <a:off x="1070675" y="2466109"/>
            <a:ext cx="10515600" cy="3962400"/>
          </a:xfrm>
        </p:spPr>
        <p:txBody>
          <a:bodyPr>
            <a:normAutofit fontScale="92500" lnSpcReduction="10000"/>
          </a:bodyPr>
          <a:lstStyle/>
          <a:p>
            <a:pPr marL="457200" indent="-457200">
              <a:buFont typeface="Wingdings" pitchFamily="2" charset="2"/>
              <a:buChar char="v"/>
            </a:pPr>
            <a:endParaRPr lang="en-GB" dirty="0"/>
          </a:p>
          <a:p>
            <a:pPr marL="0" indent="0" algn="ctr">
              <a:buNone/>
            </a:pPr>
            <a:r>
              <a:rPr lang="en-US" sz="5400" dirty="0"/>
              <a:t>Places a duty on headteachers and governors of schools to make reasonable adjustments to help children and young people with disabilities to overcome barriers</a:t>
            </a:r>
            <a:endParaRPr lang="en-GB" dirty="0"/>
          </a:p>
          <a:p>
            <a:endParaRPr lang="en-US" dirty="0"/>
          </a:p>
        </p:txBody>
      </p:sp>
    </p:spTree>
    <p:extLst>
      <p:ext uri="{BB962C8B-B14F-4D97-AF65-F5344CB8AC3E}">
        <p14:creationId xmlns:p14="http://schemas.microsoft.com/office/powerpoint/2010/main" val="167803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5CEAB0-34F8-4DCC-B4C2-969F845BCD0E}"/>
              </a:ext>
            </a:extLst>
          </p:cNvPr>
          <p:cNvSpPr>
            <a:spLocks noGrp="1"/>
          </p:cNvSpPr>
          <p:nvPr>
            <p:ph type="title"/>
          </p:nvPr>
        </p:nvSpPr>
        <p:spPr>
          <a:solidFill>
            <a:schemeClr val="accent6"/>
          </a:solidFill>
        </p:spPr>
        <p:txBody>
          <a:bodyPr>
            <a:normAutofit/>
          </a:bodyPr>
          <a:lstStyle/>
          <a:p>
            <a:r>
              <a:rPr lang="en-GB" sz="4800" b="1" dirty="0">
                <a:solidFill>
                  <a:schemeClr val="bg1"/>
                </a:solidFill>
              </a:rPr>
              <a:t>Children and Families Act 2014 </a:t>
            </a:r>
          </a:p>
        </p:txBody>
      </p:sp>
      <p:sp>
        <p:nvSpPr>
          <p:cNvPr id="5" name="Content Placeholder 4">
            <a:extLst>
              <a:ext uri="{FF2B5EF4-FFF2-40B4-BE49-F238E27FC236}">
                <a16:creationId xmlns:a16="http://schemas.microsoft.com/office/drawing/2014/main" id="{5FA8712A-CAC9-4C21-AC08-BB8DCE76AA2B}"/>
              </a:ext>
            </a:extLst>
          </p:cNvPr>
          <p:cNvSpPr>
            <a:spLocks noGrp="1"/>
          </p:cNvSpPr>
          <p:nvPr>
            <p:ph idx="1"/>
          </p:nvPr>
        </p:nvSpPr>
        <p:spPr/>
        <p:txBody>
          <a:bodyPr>
            <a:normAutofit/>
          </a:bodyPr>
          <a:lstStyle/>
          <a:p>
            <a:pPr marL="0" indent="0">
              <a:buNone/>
            </a:pPr>
            <a:r>
              <a:rPr lang="en-GB" sz="3600" dirty="0"/>
              <a:t>The law says:</a:t>
            </a:r>
          </a:p>
          <a:p>
            <a:pPr marL="0" indent="0">
              <a:buNone/>
            </a:pPr>
            <a:endParaRPr lang="en-GB" sz="3600" dirty="0"/>
          </a:p>
          <a:p>
            <a:pPr>
              <a:buFont typeface="Wingdings" panose="05000000000000000000" pitchFamily="2" charset="2"/>
              <a:buChar char="v"/>
            </a:pPr>
            <a:r>
              <a:rPr lang="en-GB" sz="3600" dirty="0"/>
              <a:t>A child or young person has a special educational need if he or she has a learning difficulty or disability which calls for special educational provision to be made for him or her</a:t>
            </a:r>
          </a:p>
          <a:p>
            <a:pPr>
              <a:buFont typeface="Wingdings" panose="05000000000000000000" pitchFamily="2" charset="2"/>
              <a:buChar char="v"/>
            </a:pPr>
            <a:r>
              <a:rPr lang="en-GB" sz="3600" dirty="0"/>
              <a:t>(Children and Families Act 2014 section 20.1)</a:t>
            </a:r>
          </a:p>
        </p:txBody>
      </p:sp>
    </p:spTree>
    <p:extLst>
      <p:ext uri="{BB962C8B-B14F-4D97-AF65-F5344CB8AC3E}">
        <p14:creationId xmlns:p14="http://schemas.microsoft.com/office/powerpoint/2010/main" val="103838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82DA-1052-604B-9423-6EF472F3D28C}"/>
              </a:ext>
            </a:extLst>
          </p:cNvPr>
          <p:cNvSpPr>
            <a:spLocks noGrp="1"/>
          </p:cNvSpPr>
          <p:nvPr>
            <p:ph type="title"/>
          </p:nvPr>
        </p:nvSpPr>
        <p:spPr>
          <a:xfrm>
            <a:off x="838200" y="653554"/>
            <a:ext cx="10515600" cy="1325563"/>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en-US" sz="4800" b="1" dirty="0">
                <a:ln w="0"/>
                <a:solidFill>
                  <a:schemeClr val="bg1"/>
                </a:solidFill>
                <a:effectLst>
                  <a:outerShdw blurRad="38100" dist="19050" dir="2700000" algn="tl" rotWithShape="0">
                    <a:schemeClr val="dk1">
                      <a:alpha val="40000"/>
                    </a:schemeClr>
                  </a:outerShdw>
                </a:effectLst>
              </a:rPr>
              <a:t>SEND Code of Practice:                  </a:t>
            </a:r>
            <a:br>
              <a:rPr lang="en-US" sz="4800" b="1" dirty="0">
                <a:ln w="0"/>
                <a:solidFill>
                  <a:schemeClr val="bg1"/>
                </a:solidFill>
                <a:effectLst>
                  <a:outerShdw blurRad="38100" dist="19050" dir="2700000" algn="tl" rotWithShape="0">
                    <a:schemeClr val="dk1">
                      <a:alpha val="40000"/>
                    </a:schemeClr>
                  </a:outerShdw>
                </a:effectLst>
              </a:rPr>
            </a:br>
            <a:r>
              <a:rPr lang="en-US" sz="4800" b="1" dirty="0">
                <a:ln w="0"/>
                <a:solidFill>
                  <a:schemeClr val="bg1"/>
                </a:solidFill>
                <a:effectLst>
                  <a:outerShdw blurRad="38100" dist="19050" dir="2700000" algn="tl" rotWithShape="0">
                    <a:schemeClr val="dk1">
                      <a:alpha val="40000"/>
                    </a:schemeClr>
                  </a:outerShdw>
                </a:effectLst>
              </a:rPr>
              <a:t>The key principles</a:t>
            </a:r>
          </a:p>
        </p:txBody>
      </p:sp>
      <p:sp>
        <p:nvSpPr>
          <p:cNvPr id="3" name="Content Placeholder 2">
            <a:extLst>
              <a:ext uri="{FF2B5EF4-FFF2-40B4-BE49-F238E27FC236}">
                <a16:creationId xmlns:a16="http://schemas.microsoft.com/office/drawing/2014/main" id="{E0989032-E100-364A-9F54-025FA799B13C}"/>
              </a:ext>
            </a:extLst>
          </p:cNvPr>
          <p:cNvSpPr>
            <a:spLocks noGrp="1"/>
          </p:cNvSpPr>
          <p:nvPr>
            <p:ph idx="1"/>
          </p:nvPr>
        </p:nvSpPr>
        <p:spPr>
          <a:xfrm>
            <a:off x="1070675" y="2466109"/>
            <a:ext cx="10515600" cy="3962400"/>
          </a:xfrm>
        </p:spPr>
        <p:txBody>
          <a:bodyPr>
            <a:normAutofit fontScale="70000" lnSpcReduction="20000"/>
          </a:bodyPr>
          <a:lstStyle/>
          <a:p>
            <a:pPr marL="457200" indent="-457200">
              <a:buFont typeface="Wingdings" pitchFamily="2" charset="2"/>
              <a:buChar char="v"/>
            </a:pPr>
            <a:endParaRPr lang="en-GB" dirty="0"/>
          </a:p>
          <a:p>
            <a:pPr marL="457200" indent="-457200">
              <a:buFont typeface="Wingdings" pitchFamily="2" charset="2"/>
              <a:buChar char="v"/>
            </a:pPr>
            <a:r>
              <a:rPr lang="en-GB" sz="5200" dirty="0">
                <a:latin typeface="+mj-lt"/>
                <a:ea typeface="+mj-ea"/>
                <a:cs typeface="+mj-cs"/>
              </a:rPr>
              <a:t>the views, wishes and feelings of the child or young person, and the child’s parents </a:t>
            </a:r>
          </a:p>
          <a:p>
            <a:pPr marL="457200" indent="-457200">
              <a:buFont typeface="Wingdings" pitchFamily="2" charset="2"/>
              <a:buChar char="v"/>
            </a:pPr>
            <a:r>
              <a:rPr lang="en-GB" sz="5200" dirty="0">
                <a:latin typeface="+mj-lt"/>
                <a:ea typeface="+mj-ea"/>
                <a:cs typeface="+mj-cs"/>
              </a:rPr>
              <a:t>the importance of the child or young person, and the child’s parents, participating as fully as possible in decisions.</a:t>
            </a:r>
          </a:p>
          <a:p>
            <a:pPr marL="457200" indent="-457200">
              <a:buFont typeface="Wingdings" pitchFamily="2" charset="2"/>
              <a:buChar char="v"/>
            </a:pPr>
            <a:r>
              <a:rPr lang="en-GB" sz="5200" dirty="0">
                <a:latin typeface="+mj-lt"/>
                <a:ea typeface="+mj-ea"/>
                <a:cs typeface="+mj-cs"/>
              </a:rPr>
              <a:t>the need to support the child or young person, and the child’s parents, in order to facilitate the development of the child or young person</a:t>
            </a:r>
            <a:endParaRPr lang="en-US" sz="5200" dirty="0">
              <a:latin typeface="+mj-lt"/>
              <a:ea typeface="+mj-ea"/>
              <a:cs typeface="+mj-cs"/>
            </a:endParaRPr>
          </a:p>
          <a:p>
            <a:pPr marL="0" indent="0">
              <a:buNone/>
            </a:pPr>
            <a:endParaRPr lang="en-GB" dirty="0"/>
          </a:p>
          <a:p>
            <a:endParaRPr lang="en-US" dirty="0"/>
          </a:p>
        </p:txBody>
      </p:sp>
    </p:spTree>
    <p:extLst>
      <p:ext uri="{BB962C8B-B14F-4D97-AF65-F5344CB8AC3E}">
        <p14:creationId xmlns:p14="http://schemas.microsoft.com/office/powerpoint/2010/main" val="39106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77DD-81A4-49E0-AC2E-F304E493D077}"/>
              </a:ext>
            </a:extLst>
          </p:cNvPr>
          <p:cNvSpPr>
            <a:spLocks noGrp="1"/>
          </p:cNvSpPr>
          <p:nvPr>
            <p:ph type="title"/>
          </p:nvPr>
        </p:nvSpPr>
        <p:spPr>
          <a:solidFill>
            <a:schemeClr val="accent6"/>
          </a:solidFill>
        </p:spPr>
        <p:txBody>
          <a:bodyPr>
            <a:noAutofit/>
          </a:bodyPr>
          <a:lstStyle/>
          <a:p>
            <a:pPr algn="ctr"/>
            <a:r>
              <a:rPr lang="en-GB" sz="4800" b="1" dirty="0">
                <a:solidFill>
                  <a:schemeClr val="bg1"/>
                </a:solidFill>
              </a:rPr>
              <a:t>SEND Code of Practice</a:t>
            </a:r>
            <a:br>
              <a:rPr lang="en-GB" sz="4800" b="1" dirty="0">
                <a:solidFill>
                  <a:schemeClr val="bg1"/>
                </a:solidFill>
              </a:rPr>
            </a:br>
            <a:r>
              <a:rPr lang="en-GB" sz="4800" b="1" dirty="0">
                <a:solidFill>
                  <a:schemeClr val="bg1"/>
                </a:solidFill>
              </a:rPr>
              <a:t>The Code says schools must:</a:t>
            </a:r>
          </a:p>
        </p:txBody>
      </p:sp>
      <p:sp>
        <p:nvSpPr>
          <p:cNvPr id="3" name="Content Placeholder 2">
            <a:extLst>
              <a:ext uri="{FF2B5EF4-FFF2-40B4-BE49-F238E27FC236}">
                <a16:creationId xmlns:a16="http://schemas.microsoft.com/office/drawing/2014/main" id="{B897FE1E-D57C-44D0-A14F-DB0845CE8AB7}"/>
              </a:ext>
            </a:extLst>
          </p:cNvPr>
          <p:cNvSpPr>
            <a:spLocks noGrp="1"/>
          </p:cNvSpPr>
          <p:nvPr>
            <p:ph idx="1"/>
          </p:nvPr>
        </p:nvSpPr>
        <p:spPr/>
        <p:txBody>
          <a:bodyPr/>
          <a:lstStyle/>
          <a:p>
            <a:pPr marL="0" indent="0">
              <a:buNone/>
            </a:pPr>
            <a:endParaRPr lang="en-GB" dirty="0"/>
          </a:p>
          <a:p>
            <a:pPr>
              <a:buFont typeface="Wingdings" panose="05000000000000000000" pitchFamily="2" charset="2"/>
              <a:buChar char="v"/>
            </a:pPr>
            <a:r>
              <a:rPr lang="en-GB" sz="3600" dirty="0"/>
              <a:t>Use their best endeavours to make sure that a child with SEN gets the support they need – this means doing everything they can to meet children and young people’s SEN (SEND Code of Practice section 6.2)</a:t>
            </a:r>
          </a:p>
          <a:p>
            <a:pPr>
              <a:buFont typeface="Wingdings" panose="05000000000000000000" pitchFamily="2" charset="2"/>
              <a:buChar char="v"/>
            </a:pPr>
            <a:r>
              <a:rPr lang="en-GB" sz="3600" dirty="0"/>
              <a:t>Every school must have a SEN Information Report (SEND Code of Practice section 6.79)</a:t>
            </a:r>
          </a:p>
          <a:p>
            <a:pPr marL="0" indent="0">
              <a:buNone/>
            </a:pPr>
            <a:endParaRPr lang="en-GB" dirty="0"/>
          </a:p>
        </p:txBody>
      </p:sp>
    </p:spTree>
    <p:extLst>
      <p:ext uri="{BB962C8B-B14F-4D97-AF65-F5344CB8AC3E}">
        <p14:creationId xmlns:p14="http://schemas.microsoft.com/office/powerpoint/2010/main" val="338361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E98CC702-8922-45B0-9A1E-1AC77CBA71B3}"/>
              </a:ext>
            </a:extLst>
          </p:cNvPr>
          <p:cNvSpPr>
            <a:spLocks noGrp="1"/>
          </p:cNvSpPr>
          <p:nvPr>
            <p:ph type="body" idx="1"/>
          </p:nvPr>
        </p:nvSpPr>
        <p:spPr>
          <a:xfrm>
            <a:off x="1016330" y="2493818"/>
            <a:ext cx="10515600" cy="4144488"/>
          </a:xfrm>
        </p:spPr>
        <p:txBody>
          <a:bodyPr>
            <a:normAutofit/>
          </a:bodyPr>
          <a:lstStyle/>
          <a:p>
            <a:r>
              <a:rPr lang="en-GB" sz="2800" dirty="0">
                <a:solidFill>
                  <a:schemeClr val="tx1"/>
                </a:solidFill>
              </a:rPr>
              <a:t>The code outlines a ‘graduated approach’ to identifying a child or young person’s additional needs. This is formed of four actions:</a:t>
            </a:r>
          </a:p>
          <a:p>
            <a:endParaRPr lang="en-US" dirty="0"/>
          </a:p>
        </p:txBody>
      </p:sp>
      <p:sp>
        <p:nvSpPr>
          <p:cNvPr id="8" name="Title 1">
            <a:extLst>
              <a:ext uri="{FF2B5EF4-FFF2-40B4-BE49-F238E27FC236}">
                <a16:creationId xmlns:a16="http://schemas.microsoft.com/office/drawing/2014/main" id="{817785FA-CF5F-408C-920F-BC1AE5ED1AA1}"/>
              </a:ext>
            </a:extLst>
          </p:cNvPr>
          <p:cNvSpPr>
            <a:spLocks noGrp="1"/>
          </p:cNvSpPr>
          <p:nvPr>
            <p:ph type="title"/>
          </p:nvPr>
        </p:nvSpPr>
        <p:spPr>
          <a:xfrm>
            <a:off x="838200" y="700903"/>
            <a:ext cx="10515600" cy="1498601"/>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en-US" sz="4800" b="1" dirty="0">
                <a:ln w="0"/>
                <a:solidFill>
                  <a:schemeClr val="bg1"/>
                </a:solidFill>
                <a:effectLst>
                  <a:outerShdw blurRad="38100" dist="19050" dir="2700000" algn="tl" rotWithShape="0">
                    <a:schemeClr val="dk1">
                      <a:alpha val="40000"/>
                    </a:schemeClr>
                  </a:outerShdw>
                </a:effectLst>
              </a:rPr>
              <a:t>A graduated approach</a:t>
            </a:r>
          </a:p>
        </p:txBody>
      </p:sp>
      <p:graphicFrame>
        <p:nvGraphicFramePr>
          <p:cNvPr id="4" name="Diagram 3">
            <a:extLst>
              <a:ext uri="{FF2B5EF4-FFF2-40B4-BE49-F238E27FC236}">
                <a16:creationId xmlns:a16="http://schemas.microsoft.com/office/drawing/2014/main" id="{DB2A3084-55D5-4B1D-9BEA-231B7A141360}"/>
              </a:ext>
            </a:extLst>
          </p:cNvPr>
          <p:cNvGraphicFramePr/>
          <p:nvPr>
            <p:extLst>
              <p:ext uri="{D42A27DB-BD31-4B8C-83A1-F6EECF244321}">
                <p14:modId xmlns:p14="http://schemas.microsoft.com/office/powerpoint/2010/main" val="2421167615"/>
              </p:ext>
            </p:extLst>
          </p:nvPr>
        </p:nvGraphicFramePr>
        <p:xfrm>
          <a:off x="2877344" y="3429000"/>
          <a:ext cx="5413216" cy="2992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952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DB138A8-877C-45AB-9778-A44F296FEE9F}"/>
              </a:ext>
            </a:extLst>
          </p:cNvPr>
          <p:cNvSpPr>
            <a:spLocks noGrp="1"/>
          </p:cNvSpPr>
          <p:nvPr>
            <p:ph type="title"/>
          </p:nvPr>
        </p:nvSpPr>
        <p:spPr>
          <a:xfrm>
            <a:off x="838200" y="752320"/>
            <a:ext cx="10515600" cy="1210965"/>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en-US" sz="4800" b="1" dirty="0">
                <a:ln w="0"/>
                <a:solidFill>
                  <a:schemeClr val="bg1"/>
                </a:solidFill>
                <a:effectLst>
                  <a:outerShdw blurRad="38100" dist="19050" dir="2700000" algn="tl" rotWithShape="0">
                    <a:schemeClr val="dk1">
                      <a:alpha val="40000"/>
                    </a:schemeClr>
                  </a:outerShdw>
                </a:effectLst>
              </a:rPr>
              <a:t>Teaching – differentiated and high quality</a:t>
            </a:r>
          </a:p>
        </p:txBody>
      </p:sp>
      <p:sp>
        <p:nvSpPr>
          <p:cNvPr id="9" name="Content Placeholder 2">
            <a:extLst>
              <a:ext uri="{FF2B5EF4-FFF2-40B4-BE49-F238E27FC236}">
                <a16:creationId xmlns:a16="http://schemas.microsoft.com/office/drawing/2014/main" id="{371DDF61-19F9-49B8-BFA7-629950AC9E76}"/>
              </a:ext>
            </a:extLst>
          </p:cNvPr>
          <p:cNvSpPr>
            <a:spLocks noGrp="1"/>
          </p:cNvSpPr>
          <p:nvPr>
            <p:ph type="body" idx="1"/>
          </p:nvPr>
        </p:nvSpPr>
        <p:spPr>
          <a:xfrm>
            <a:off x="921327" y="2175164"/>
            <a:ext cx="10515600" cy="4296888"/>
          </a:xfrm>
          <a:noFill/>
        </p:spPr>
        <p:txBody>
          <a:bodyPr anchor="ctr">
            <a:normAutofit/>
          </a:bodyPr>
          <a:lstStyle/>
          <a:p>
            <a:pPr algn="ctr"/>
            <a:r>
              <a:rPr lang="en-US" sz="4400" dirty="0">
                <a:solidFill>
                  <a:schemeClr val="tx1"/>
                </a:solidFill>
              </a:rPr>
              <a:t>The code says the first response to pupils who have or may have SEN is high-quality and differentiated teaching.</a:t>
            </a:r>
          </a:p>
          <a:p>
            <a:pPr algn="ctr"/>
            <a:endParaRPr lang="en-US" sz="4400" dirty="0">
              <a:solidFill>
                <a:schemeClr val="tx1"/>
              </a:solidFill>
            </a:endParaRPr>
          </a:p>
          <a:p>
            <a:pPr algn="ctr"/>
            <a:r>
              <a:rPr lang="en-US" sz="4400" dirty="0">
                <a:solidFill>
                  <a:schemeClr val="tx1"/>
                </a:solidFill>
              </a:rPr>
              <a:t>In schools this is known as Quality First Teaching.</a:t>
            </a:r>
          </a:p>
          <a:p>
            <a:endParaRPr lang="en-US" dirty="0"/>
          </a:p>
        </p:txBody>
      </p:sp>
    </p:spTree>
    <p:extLst>
      <p:ext uri="{BB962C8B-B14F-4D97-AF65-F5344CB8AC3E}">
        <p14:creationId xmlns:p14="http://schemas.microsoft.com/office/powerpoint/2010/main" val="1678718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F21B-138B-D24E-A668-FE48E60FC8EC}"/>
              </a:ext>
            </a:extLst>
          </p:cNvPr>
          <p:cNvSpPr>
            <a:spLocks noGrp="1"/>
          </p:cNvSpPr>
          <p:nvPr>
            <p:ph type="title"/>
          </p:nvPr>
        </p:nvSpPr>
        <p:spPr>
          <a:xfrm>
            <a:off x="734291" y="768349"/>
            <a:ext cx="10613159" cy="1683906"/>
          </a:xfrm>
          <a:solidFill>
            <a:schemeClr val="accent6"/>
          </a:solidFill>
        </p:spPr>
        <p:txBody>
          <a:bodyPr>
            <a:noAutofit/>
          </a:bodyPr>
          <a:lstStyle/>
          <a:p>
            <a:pPr algn="ctr"/>
            <a:r>
              <a:rPr lang="en-US" sz="4800" b="1" dirty="0">
                <a:ln w="0"/>
                <a:solidFill>
                  <a:schemeClr val="bg1"/>
                </a:solidFill>
                <a:effectLst>
                  <a:outerShdw blurRad="38100" dist="19050" dir="2700000" algn="tl" rotWithShape="0">
                    <a:schemeClr val="dk1">
                      <a:alpha val="40000"/>
                    </a:schemeClr>
                  </a:outerShdw>
                </a:effectLst>
                <a:latin typeface="+mn-lt"/>
                <a:ea typeface="+mn-ea"/>
                <a:cs typeface="+mn-cs"/>
              </a:rPr>
              <a:t>SEND Code of practice: Schools have a duty to: </a:t>
            </a:r>
          </a:p>
        </p:txBody>
      </p:sp>
      <p:sp>
        <p:nvSpPr>
          <p:cNvPr id="3" name="Text Placeholder 2">
            <a:extLst>
              <a:ext uri="{FF2B5EF4-FFF2-40B4-BE49-F238E27FC236}">
                <a16:creationId xmlns:a16="http://schemas.microsoft.com/office/drawing/2014/main" id="{FEE7AE1A-1462-674F-8F24-270412206AE3}"/>
              </a:ext>
            </a:extLst>
          </p:cNvPr>
          <p:cNvSpPr>
            <a:spLocks noGrp="1"/>
          </p:cNvSpPr>
          <p:nvPr>
            <p:ph type="body" idx="1"/>
          </p:nvPr>
        </p:nvSpPr>
        <p:spPr>
          <a:xfrm>
            <a:off x="734291" y="2687782"/>
            <a:ext cx="10613159" cy="3401869"/>
          </a:xfrm>
        </p:spPr>
        <p:txBody>
          <a:bodyPr>
            <a:noAutofit/>
          </a:bodyPr>
          <a:lstStyle/>
          <a:p>
            <a:pPr marL="457200" indent="-457200">
              <a:lnSpc>
                <a:spcPct val="70000"/>
              </a:lnSpc>
              <a:buFont typeface="Wingdings" pitchFamily="2" charset="2"/>
              <a:buChar char="v"/>
            </a:pPr>
            <a:r>
              <a:rPr lang="en-GB" sz="3600" dirty="0">
                <a:solidFill>
                  <a:schemeClr val="tx1"/>
                </a:solidFill>
                <a:latin typeface="+mj-lt"/>
                <a:ea typeface="+mj-ea"/>
                <a:cs typeface="+mj-cs"/>
              </a:rPr>
              <a:t>Ensure that children and young people with SEND engage in the activities of the school alongside pupils who do not have SEND.</a:t>
            </a:r>
          </a:p>
          <a:p>
            <a:pPr marL="457200" indent="-457200">
              <a:lnSpc>
                <a:spcPct val="70000"/>
              </a:lnSpc>
              <a:buFont typeface="Wingdings" pitchFamily="2" charset="2"/>
              <a:buChar char="v"/>
            </a:pPr>
            <a:r>
              <a:rPr lang="en-GB" sz="3600" dirty="0">
                <a:solidFill>
                  <a:schemeClr val="tx1"/>
                </a:solidFill>
                <a:latin typeface="+mj-lt"/>
                <a:ea typeface="+mj-ea"/>
                <a:cs typeface="+mj-cs"/>
              </a:rPr>
              <a:t>Inform parents when they are making special educational provision for a child. </a:t>
            </a:r>
          </a:p>
          <a:p>
            <a:pPr marL="457200" indent="-457200">
              <a:lnSpc>
                <a:spcPct val="70000"/>
              </a:lnSpc>
              <a:buFont typeface="Wingdings" pitchFamily="2" charset="2"/>
              <a:buChar char="v"/>
            </a:pPr>
            <a:r>
              <a:rPr lang="en-GB" sz="3600" dirty="0">
                <a:solidFill>
                  <a:schemeClr val="tx1"/>
                </a:solidFill>
                <a:latin typeface="+mj-lt"/>
                <a:ea typeface="+mj-ea"/>
                <a:cs typeface="+mj-cs"/>
              </a:rPr>
              <a:t>Ensure that arrangements are in place in schools to support pupils at school with medical conditions</a:t>
            </a:r>
            <a:endParaRPr lang="en-US" sz="3600" dirty="0">
              <a:solidFill>
                <a:schemeClr val="tx1"/>
              </a:solidFill>
              <a:latin typeface="+mj-lt"/>
              <a:ea typeface="+mj-ea"/>
              <a:cs typeface="+mj-cs"/>
            </a:endParaRPr>
          </a:p>
        </p:txBody>
      </p:sp>
    </p:spTree>
    <p:extLst>
      <p:ext uri="{BB962C8B-B14F-4D97-AF65-F5344CB8AC3E}">
        <p14:creationId xmlns:p14="http://schemas.microsoft.com/office/powerpoint/2010/main" val="741925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3192</TotalTime>
  <Words>1103</Words>
  <Application>Microsoft Office PowerPoint</Application>
  <PresentationFormat>Widescreen</PresentationFormat>
  <Paragraphs>113</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SEND Support in School– your child’s rights  </vt:lpstr>
      <vt:lpstr>United Nations Convention on the Rights of the Child</vt:lpstr>
      <vt:lpstr>Disability Discrimination Act 1995</vt:lpstr>
      <vt:lpstr>Children and Families Act 2014 </vt:lpstr>
      <vt:lpstr>SEND Code of Practice:                   The key principles</vt:lpstr>
      <vt:lpstr>SEND Code of Practice The Code says schools must:</vt:lpstr>
      <vt:lpstr>A graduated approach</vt:lpstr>
      <vt:lpstr>Teaching – differentiated and high quality</vt:lpstr>
      <vt:lpstr>SEND Code of practice: Schools have a duty to: </vt:lpstr>
      <vt:lpstr>SEND Code of practice: Schools have a duty to: </vt:lpstr>
      <vt:lpstr>Progress: involving parents and pupils </vt:lpstr>
      <vt:lpstr>Recording SEND Support </vt:lpstr>
      <vt:lpstr>PowerPoint Presentation</vt:lpstr>
      <vt:lpstr>Recording SEND Support</vt:lpstr>
      <vt:lpstr>Question time</vt:lpstr>
      <vt:lpstr>Support for Parents Central Bedfordshire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EHC Plan Annual/Interim Review Process</dc:title>
  <dc:creator>Abigail Stone</dc:creator>
  <cp:lastModifiedBy>Kirsty Green</cp:lastModifiedBy>
  <cp:revision>138</cp:revision>
  <dcterms:created xsi:type="dcterms:W3CDTF">2018-09-24T10:39:41Z</dcterms:created>
  <dcterms:modified xsi:type="dcterms:W3CDTF">2019-11-05T15:30:30Z</dcterms:modified>
</cp:coreProperties>
</file>