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9" r:id="rId7"/>
    <p:sldId id="266" r:id="rId8"/>
    <p:sldId id="267" r:id="rId9"/>
    <p:sldId id="268" r:id="rId10"/>
    <p:sldId id="271" r:id="rId11"/>
    <p:sldId id="290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2" r:id="rId20"/>
    <p:sldId id="284" r:id="rId21"/>
    <p:sldId id="285" r:id="rId22"/>
    <p:sldId id="287" r:id="rId23"/>
    <p:sldId id="286" r:id="rId24"/>
    <p:sldId id="288" r:id="rId25"/>
    <p:sldId id="289" r:id="rId26"/>
    <p:sldId id="260" r:id="rId2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640BD-7B4B-481F-BFE7-57B9A4E08B3B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56270-640F-4E02-A543-0C23F9B75C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140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640BD-7B4B-481F-BFE7-57B9A4E08B3B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56270-640F-4E02-A543-0C23F9B75C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884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640BD-7B4B-481F-BFE7-57B9A4E08B3B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56270-640F-4E02-A543-0C23F9B75C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283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640BD-7B4B-481F-BFE7-57B9A4E08B3B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56270-640F-4E02-A543-0C23F9B75C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464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640BD-7B4B-481F-BFE7-57B9A4E08B3B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56270-640F-4E02-A543-0C23F9B75C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351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640BD-7B4B-481F-BFE7-57B9A4E08B3B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56270-640F-4E02-A543-0C23F9B75C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667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640BD-7B4B-481F-BFE7-57B9A4E08B3B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56270-640F-4E02-A543-0C23F9B75C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367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640BD-7B4B-481F-BFE7-57B9A4E08B3B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56270-640F-4E02-A543-0C23F9B75C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765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640BD-7B4B-481F-BFE7-57B9A4E08B3B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56270-640F-4E02-A543-0C23F9B75C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97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640BD-7B4B-481F-BFE7-57B9A4E08B3B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56270-640F-4E02-A543-0C23F9B75C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550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640BD-7B4B-481F-BFE7-57B9A4E08B3B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56270-640F-4E02-A543-0C23F9B75C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95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640BD-7B4B-481F-BFE7-57B9A4E08B3B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56270-640F-4E02-A543-0C23F9B75C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243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465" y="667435"/>
            <a:ext cx="2761151" cy="30346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2510" y="3795513"/>
            <a:ext cx="1138843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000" dirty="0">
                <a:latin typeface="Tahoma" panose="020B0604030504040204" pitchFamily="34" charset="0"/>
                <a:cs typeface="Tahoma" panose="020B0604030504040204" pitchFamily="34" charset="0"/>
              </a:rPr>
              <a:t>Navigating the SEN Maze –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000" dirty="0">
                <a:latin typeface="Tahoma" panose="020B0604030504040204" pitchFamily="34" charset="0"/>
                <a:cs typeface="Tahoma" panose="020B0604030504040204" pitchFamily="34" charset="0"/>
              </a:rPr>
              <a:t>Entitlement, Provision &amp; the Appeals Process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Monday 4</a:t>
            </a:r>
            <a:r>
              <a:rPr lang="en-GB" altLang="en-US" sz="2400" baseline="30000" dirty="0">
                <a:latin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GB" alt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 March 2019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SNAP Parent Carer Forum Conference - Central Bedfordshire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4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Hayley Mason – Director and Senior Solicitor</a:t>
            </a:r>
          </a:p>
        </p:txBody>
      </p:sp>
    </p:spTree>
    <p:extLst>
      <p:ext uri="{BB962C8B-B14F-4D97-AF65-F5344CB8AC3E}">
        <p14:creationId xmlns:p14="http://schemas.microsoft.com/office/powerpoint/2010/main" val="3713058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7C907A-FCAA-4B54-854A-624C126868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54" y="394303"/>
            <a:ext cx="840602" cy="9238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1C111DD-23D8-4AEB-9DFE-E33146D85695}"/>
              </a:ext>
            </a:extLst>
          </p:cNvPr>
          <p:cNvSpPr/>
          <p:nvPr/>
        </p:nvSpPr>
        <p:spPr>
          <a:xfrm>
            <a:off x="3540991" y="625837"/>
            <a:ext cx="51892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ahoma" panose="020B0604030504040204" pitchFamily="34" charset="0"/>
                <a:cs typeface="Tahoma" panose="020B0604030504040204" pitchFamily="34" charset="0"/>
              </a:rPr>
              <a:t>The EHC Plan – When You Get It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ECE055-B73C-4976-BAAC-8CE298E6628A}"/>
              </a:ext>
            </a:extLst>
          </p:cNvPr>
          <p:cNvSpPr/>
          <p:nvPr/>
        </p:nvSpPr>
        <p:spPr>
          <a:xfrm>
            <a:off x="1193046" y="1113312"/>
            <a:ext cx="97831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ea typeface="Tahoma" panose="020B0604030504040204" pitchFamily="34" charset="0"/>
                <a:cs typeface="Tahoma" panose="020B0604030504040204" pitchFamily="34" charset="0"/>
              </a:rPr>
              <a:t>The EHC Plan is a complex twelve section document (as section H is in 2 parts).</a:t>
            </a:r>
          </a:p>
          <a:p>
            <a:pPr>
              <a:defRPr/>
            </a:pPr>
            <a:r>
              <a:rPr lang="en-GB" b="1" dirty="0">
                <a:ea typeface="Tahoma" panose="020B0604030504040204" pitchFamily="34" charset="0"/>
                <a:cs typeface="Tahoma" panose="020B0604030504040204" pitchFamily="34" charset="0"/>
              </a:rPr>
              <a:t>Section A </a:t>
            </a:r>
            <a:r>
              <a:rPr lang="en-GB" dirty="0">
                <a:ea typeface="Tahoma" panose="020B0604030504040204" pitchFamily="34" charset="0"/>
                <a:cs typeface="Tahoma" panose="020B0604030504040204" pitchFamily="34" charset="0"/>
              </a:rPr>
              <a:t>– parent’s/child’s views</a:t>
            </a:r>
          </a:p>
          <a:p>
            <a:pPr>
              <a:defRPr/>
            </a:pPr>
            <a:r>
              <a:rPr lang="en-GB" b="1" dirty="0">
                <a:highlight>
                  <a:srgbClr val="FFFF00"/>
                </a:highlight>
                <a:ea typeface="Tahoma" panose="020B0604030504040204" pitchFamily="34" charset="0"/>
                <a:cs typeface="Tahoma" panose="020B0604030504040204" pitchFamily="34" charset="0"/>
              </a:rPr>
              <a:t>Section B </a:t>
            </a:r>
            <a:r>
              <a:rPr lang="en-GB" dirty="0">
                <a:highlight>
                  <a:srgbClr val="FFFF00"/>
                </a:highlight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en-GB" b="1" dirty="0">
                <a:highlight>
                  <a:srgbClr val="FFFF00"/>
                </a:highlight>
                <a:ea typeface="Tahoma" panose="020B0604030504040204" pitchFamily="34" charset="0"/>
                <a:cs typeface="Tahoma" panose="020B0604030504040204" pitchFamily="34" charset="0"/>
              </a:rPr>
              <a:t>Child or young person’s Special Educational Needs </a:t>
            </a:r>
          </a:p>
          <a:p>
            <a:pPr>
              <a:defRPr/>
            </a:pPr>
            <a:r>
              <a:rPr lang="en-GB" b="1" dirty="0">
                <a:ea typeface="Tahoma" panose="020B0604030504040204" pitchFamily="34" charset="0"/>
                <a:cs typeface="Tahoma" panose="020B0604030504040204" pitchFamily="34" charset="0"/>
              </a:rPr>
              <a:t>Section C </a:t>
            </a:r>
            <a:r>
              <a:rPr lang="en-GB" dirty="0"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GB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>
                <a:ea typeface="Tahoma" panose="020B0604030504040204" pitchFamily="34" charset="0"/>
                <a:cs typeface="Tahoma" panose="020B0604030504040204" pitchFamily="34" charset="0"/>
              </a:rPr>
              <a:t>Health needs related to their SEN</a:t>
            </a:r>
          </a:p>
          <a:p>
            <a:pPr>
              <a:defRPr/>
            </a:pPr>
            <a:r>
              <a:rPr lang="en-GB" b="1" dirty="0">
                <a:ea typeface="Tahoma" panose="020B0604030504040204" pitchFamily="34" charset="0"/>
                <a:cs typeface="Tahoma" panose="020B0604030504040204" pitchFamily="34" charset="0"/>
              </a:rPr>
              <a:t>Section D </a:t>
            </a:r>
            <a:r>
              <a:rPr lang="en-GB" dirty="0">
                <a:ea typeface="Tahoma" panose="020B0604030504040204" pitchFamily="34" charset="0"/>
                <a:cs typeface="Tahoma" panose="020B0604030504040204" pitchFamily="34" charset="0"/>
              </a:rPr>
              <a:t>– Social Care needs related to their SEN</a:t>
            </a:r>
          </a:p>
          <a:p>
            <a:pPr>
              <a:defRPr/>
            </a:pPr>
            <a:r>
              <a:rPr lang="en-GB" b="1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Section E </a:t>
            </a:r>
            <a:r>
              <a:rPr lang="en-GB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– SEN outcomes</a:t>
            </a:r>
          </a:p>
          <a:p>
            <a:pPr>
              <a:defRPr/>
            </a:pPr>
            <a:r>
              <a:rPr lang="en-GB" b="1" dirty="0">
                <a:highlight>
                  <a:srgbClr val="FFFF00"/>
                </a:highlight>
                <a:ea typeface="Tahoma" panose="020B0604030504040204" pitchFamily="34" charset="0"/>
                <a:cs typeface="Tahoma" panose="020B0604030504040204" pitchFamily="34" charset="0"/>
              </a:rPr>
              <a:t>Section F – Special Educational Provision</a:t>
            </a:r>
          </a:p>
          <a:p>
            <a:pPr>
              <a:defRPr/>
            </a:pPr>
            <a:r>
              <a:rPr lang="en-GB" b="1" dirty="0">
                <a:ea typeface="Tahoma" panose="020B0604030504040204" pitchFamily="34" charset="0"/>
                <a:cs typeface="Tahoma" panose="020B0604030504040204" pitchFamily="34" charset="0"/>
              </a:rPr>
              <a:t>Section G </a:t>
            </a:r>
            <a:r>
              <a:rPr lang="en-GB" dirty="0">
                <a:ea typeface="Tahoma" panose="020B0604030504040204" pitchFamily="34" charset="0"/>
                <a:cs typeface="Tahoma" panose="020B0604030504040204" pitchFamily="34" charset="0"/>
              </a:rPr>
              <a:t>– Health provision</a:t>
            </a:r>
          </a:p>
          <a:p>
            <a:pPr>
              <a:defRPr/>
            </a:pPr>
            <a:r>
              <a:rPr lang="en-GB" b="1" dirty="0">
                <a:ea typeface="Tahoma" panose="020B0604030504040204" pitchFamily="34" charset="0"/>
                <a:cs typeface="Tahoma" panose="020B0604030504040204" pitchFamily="34" charset="0"/>
              </a:rPr>
              <a:t>Section H1 </a:t>
            </a:r>
            <a:r>
              <a:rPr lang="en-GB" dirty="0">
                <a:ea typeface="Tahoma" panose="020B0604030504040204" pitchFamily="34" charset="0"/>
                <a:cs typeface="Tahoma" panose="020B0604030504040204" pitchFamily="34" charset="0"/>
              </a:rPr>
              <a:t>– Social Care provisions resulting from Section 2 of the Chronically sick &amp; Disabled Persons Act 1970</a:t>
            </a:r>
          </a:p>
          <a:p>
            <a:pPr>
              <a:defRPr/>
            </a:pPr>
            <a:r>
              <a:rPr lang="en-GB" b="1" dirty="0">
                <a:ea typeface="Tahoma" panose="020B0604030504040204" pitchFamily="34" charset="0"/>
                <a:cs typeface="Tahoma" panose="020B0604030504040204" pitchFamily="34" charset="0"/>
              </a:rPr>
              <a:t>Section H2</a:t>
            </a:r>
            <a:r>
              <a:rPr lang="en-GB" dirty="0">
                <a:ea typeface="Tahoma" panose="020B0604030504040204" pitchFamily="34" charset="0"/>
                <a:cs typeface="Tahoma" panose="020B0604030504040204" pitchFamily="34" charset="0"/>
              </a:rPr>
              <a:t> – Social Care Provision reasonably required </a:t>
            </a:r>
          </a:p>
          <a:p>
            <a:pPr>
              <a:defRPr/>
            </a:pPr>
            <a:r>
              <a:rPr lang="en-GB" b="1" dirty="0">
                <a:highlight>
                  <a:srgbClr val="FFFF00"/>
                </a:highlight>
                <a:ea typeface="Tahoma" panose="020B0604030504040204" pitchFamily="34" charset="0"/>
                <a:cs typeface="Tahoma" panose="020B0604030504040204" pitchFamily="34" charset="0"/>
              </a:rPr>
              <a:t>Section I – Educational Placement</a:t>
            </a:r>
            <a:endParaRPr lang="en-GB" dirty="0">
              <a:highlight>
                <a:srgbClr val="FFFF00"/>
              </a:highlight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en-GB" b="1" dirty="0">
                <a:ea typeface="Tahoma" panose="020B0604030504040204" pitchFamily="34" charset="0"/>
                <a:cs typeface="Tahoma" panose="020B0604030504040204" pitchFamily="34" charset="0"/>
              </a:rPr>
              <a:t>Section J</a:t>
            </a:r>
            <a:r>
              <a:rPr lang="en-GB" dirty="0">
                <a:ea typeface="Tahoma" panose="020B0604030504040204" pitchFamily="34" charset="0"/>
                <a:cs typeface="Tahoma" panose="020B0604030504040204" pitchFamily="34" charset="0"/>
              </a:rPr>
              <a:t> – Personal Budget </a:t>
            </a:r>
          </a:p>
          <a:p>
            <a:pPr>
              <a:defRPr/>
            </a:pPr>
            <a:r>
              <a:rPr lang="en-GB" b="1" dirty="0">
                <a:ea typeface="Tahoma" panose="020B0604030504040204" pitchFamily="34" charset="0"/>
                <a:cs typeface="Tahoma" panose="020B0604030504040204" pitchFamily="34" charset="0"/>
              </a:rPr>
              <a:t>Section K </a:t>
            </a:r>
            <a:r>
              <a:rPr lang="en-GB" dirty="0">
                <a:ea typeface="Tahoma" panose="020B0604030504040204" pitchFamily="34" charset="0"/>
                <a:cs typeface="Tahoma" panose="020B0604030504040204" pitchFamily="34" charset="0"/>
              </a:rPr>
              <a:t>– Appendices and Advice/Information </a:t>
            </a:r>
            <a:endParaRPr lang="en-GB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CF4E3C-0B8C-4861-826F-5B3793A8A53A}"/>
              </a:ext>
            </a:extLst>
          </p:cNvPr>
          <p:cNvSpPr/>
          <p:nvPr/>
        </p:nvSpPr>
        <p:spPr>
          <a:xfrm>
            <a:off x="1142038" y="1087502"/>
            <a:ext cx="9783116" cy="3996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0C974B-B021-4310-AC13-3F8C0D410EB6}"/>
              </a:ext>
            </a:extLst>
          </p:cNvPr>
          <p:cNvSpPr/>
          <p:nvPr/>
        </p:nvSpPr>
        <p:spPr>
          <a:xfrm>
            <a:off x="1040022" y="5313161"/>
            <a:ext cx="99871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GB" sz="2000" b="1" dirty="0">
                <a:ea typeface="Tahoma" panose="020B0604030504040204" pitchFamily="34" charset="0"/>
                <a:cs typeface="Tahoma" panose="020B0604030504040204" pitchFamily="34" charset="0"/>
              </a:rPr>
              <a:t>Educational sections </a:t>
            </a: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of an EHC Plan are Sections</a:t>
            </a:r>
            <a:r>
              <a:rPr lang="en-GB" sz="2000" b="1" dirty="0">
                <a:ea typeface="Tahoma" panose="020B0604030504040204" pitchFamily="34" charset="0"/>
                <a:cs typeface="Tahoma" panose="020B0604030504040204" pitchFamily="34" charset="0"/>
              </a:rPr>
              <a:t> B, F </a:t>
            </a: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&amp; </a:t>
            </a:r>
            <a:r>
              <a:rPr lang="en-GB" sz="2000" b="1" dirty="0"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b="1" dirty="0">
                <a:ea typeface="Tahoma" panose="020B0604030504040204" pitchFamily="34" charset="0"/>
                <a:cs typeface="Tahoma" panose="020B0604030504040204" pitchFamily="34" charset="0"/>
              </a:rPr>
              <a:t>B, F</a:t>
            </a: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GB" sz="2000" b="1" dirty="0">
                <a:ea typeface="Tahoma" panose="020B0604030504040204" pitchFamily="34" charset="0"/>
                <a:cs typeface="Tahoma" panose="020B0604030504040204" pitchFamily="34" charset="0"/>
              </a:rPr>
              <a:t>I </a:t>
            </a: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are the only sections which are legally enforceable Right of Appeal to the SEND Tribunal and Section E by consequence S v Worcestershire Council (2017) UKUT 92 (AAC)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b="1" dirty="0"/>
              <a:t>Request recommendations for Health and Social Care under National Trial from 1</a:t>
            </a:r>
            <a:r>
              <a:rPr lang="en-GB" b="1" baseline="30000" dirty="0"/>
              <a:t>st</a:t>
            </a:r>
            <a:r>
              <a:rPr lang="en-GB" b="1" dirty="0"/>
              <a:t> April 2018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8BF40FD3-847F-4556-A575-C1958576B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58354" y="6150223"/>
            <a:ext cx="2133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5B7A688-DEC2-4C39-9A48-9E353D102156}" type="slidenum">
              <a:rPr lang="en-GB" altLang="en-US" sz="1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GB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29949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F3151B4C-8A30-4B2A-A699-EE5EBEA62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5390">
            <a:off x="1254009" y="1924621"/>
            <a:ext cx="2492532" cy="33607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3282C19-1B31-4A89-8558-5D10C24F35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54" y="394303"/>
            <a:ext cx="840602" cy="9238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F13AD07-301A-4F88-AC16-097109B3BB7A}"/>
              </a:ext>
            </a:extLst>
          </p:cNvPr>
          <p:cNvSpPr/>
          <p:nvPr/>
        </p:nvSpPr>
        <p:spPr>
          <a:xfrm>
            <a:off x="3540991" y="625837"/>
            <a:ext cx="51892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ahoma" panose="020B0604030504040204" pitchFamily="34" charset="0"/>
                <a:cs typeface="Tahoma" panose="020B0604030504040204" pitchFamily="34" charset="0"/>
              </a:rPr>
              <a:t>The EHC Plan – When You Get It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28F5B1-9DDC-43D9-8AB7-FC4AFE97CA84}"/>
              </a:ext>
            </a:extLst>
          </p:cNvPr>
          <p:cNvSpPr/>
          <p:nvPr/>
        </p:nvSpPr>
        <p:spPr>
          <a:xfrm>
            <a:off x="4417620" y="1508166"/>
            <a:ext cx="682831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Often an </a:t>
            </a:r>
            <a:r>
              <a:rPr lang="en-GB" sz="2000" b="1" dirty="0">
                <a:ea typeface="Tahoma" panose="020B0604030504040204" pitchFamily="34" charset="0"/>
                <a:cs typeface="Tahoma" panose="020B0604030504040204" pitchFamily="34" charset="0"/>
              </a:rPr>
              <a:t>empty document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Sections B, F &amp; I have to be separately labelled. If it is not clear what is educational provision.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All sections must be </a:t>
            </a:r>
            <a:r>
              <a:rPr lang="en-GB" sz="2000" b="1" dirty="0">
                <a:ea typeface="Tahoma" panose="020B0604030504040204" pitchFamily="34" charset="0"/>
                <a:cs typeface="Tahoma" panose="020B0604030504040204" pitchFamily="34" charset="0"/>
              </a:rPr>
              <a:t>specific</a:t>
            </a: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sz="2000" b="1" dirty="0">
                <a:ea typeface="Tahoma" panose="020B0604030504040204" pitchFamily="34" charset="0"/>
                <a:cs typeface="Tahoma" panose="020B0604030504040204" pitchFamily="34" charset="0"/>
              </a:rPr>
              <a:t>detailed</a:t>
            </a: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GB" sz="2000" b="1" dirty="0">
                <a:ea typeface="Tahoma" panose="020B0604030504040204" pitchFamily="34" charset="0"/>
                <a:cs typeface="Tahoma" panose="020B0604030504040204" pitchFamily="34" charset="0"/>
              </a:rPr>
              <a:t>quantified.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b="1" dirty="0">
                <a:ea typeface="Tahoma" panose="020B0604030504040204" pitchFamily="34" charset="0"/>
                <a:cs typeface="Tahoma" panose="020B0604030504040204" pitchFamily="34" charset="0"/>
              </a:rPr>
              <a:t>Lack of specificity – compromises legal enforceability </a:t>
            </a: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 - how long or how often is “access to?” “Benefits from?”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Remember, the </a:t>
            </a:r>
            <a:r>
              <a:rPr lang="en-GB" sz="2000" b="1" dirty="0">
                <a:ea typeface="Tahoma" panose="020B0604030504040204" pitchFamily="34" charset="0"/>
                <a:cs typeface="Tahoma" panose="020B0604030504040204" pitchFamily="34" charset="0"/>
              </a:rPr>
              <a:t>redefinition of Special Educational needs</a:t>
            </a: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 (Section 21(S)). This means waking day curriculums, behavioural management therapies, life skills e.g. travel, training should be included in</a:t>
            </a:r>
            <a:r>
              <a:rPr lang="en-GB" sz="2000" b="1" dirty="0">
                <a:ea typeface="Tahoma" panose="020B0604030504040204" pitchFamily="34" charset="0"/>
                <a:cs typeface="Tahoma" panose="020B0604030504040204" pitchFamily="34" charset="0"/>
              </a:rPr>
              <a:t> Section F </a:t>
            </a: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and DOES NOT require part funding from health or social care </a:t>
            </a:r>
            <a:r>
              <a:rPr lang="en-GB" sz="1600" dirty="0">
                <a:ea typeface="Tahoma" panose="020B0604030504040204" pitchFamily="34" charset="0"/>
                <a:cs typeface="Tahoma" panose="020B0604030504040204" pitchFamily="34" charset="0"/>
              </a:rPr>
              <a:t>(East Sussex County Council v TW [2016] UKUT 0528).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All provision in Section F has to be carried out.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F3F2B900-2261-4685-80C8-6291D71E5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58354" y="6150223"/>
            <a:ext cx="2133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5B7A688-DEC2-4C39-9A48-9E353D102156}" type="slidenum">
              <a:rPr lang="en-GB" altLang="en-US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GB" altLang="en-US" sz="1400" dirty="0"/>
          </a:p>
        </p:txBody>
      </p:sp>
      <p:pic>
        <p:nvPicPr>
          <p:cNvPr id="11" name="Picture 10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0541945C-489F-40F2-A7B2-1E72EA8F81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1300">
            <a:off x="1130461" y="2766949"/>
            <a:ext cx="2540973" cy="342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96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A7DF94F-C478-4276-8025-9458B77B2B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54" y="394303"/>
            <a:ext cx="840602" cy="9238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6E32B16-0AAA-4E81-8DD0-A4F490A29E49}"/>
              </a:ext>
            </a:extLst>
          </p:cNvPr>
          <p:cNvSpPr/>
          <p:nvPr/>
        </p:nvSpPr>
        <p:spPr>
          <a:xfrm>
            <a:off x="3540991" y="625837"/>
            <a:ext cx="51892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ahoma" panose="020B0604030504040204" pitchFamily="34" charset="0"/>
                <a:cs typeface="Tahoma" panose="020B0604030504040204" pitchFamily="34" charset="0"/>
              </a:rPr>
              <a:t>SEN Appeals Process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32A665-221E-4CEE-84F5-F21C573C6F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533" y="1180690"/>
            <a:ext cx="6776854" cy="4822861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D78C3BFE-AE97-4540-BF9D-28D666454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58354" y="6150223"/>
            <a:ext cx="2133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5B7A688-DEC2-4C39-9A48-9E353D102156}" type="slidenum">
              <a:rPr lang="en-GB" altLang="en-US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GB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31702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26BCA7-E2B4-40D6-B0C5-13F2AFFD9D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54" y="394303"/>
            <a:ext cx="840602" cy="9238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96FC6D9-BC73-47A7-8E5B-75D3FBF85772}"/>
              </a:ext>
            </a:extLst>
          </p:cNvPr>
          <p:cNvSpPr/>
          <p:nvPr/>
        </p:nvSpPr>
        <p:spPr>
          <a:xfrm>
            <a:off x="3263705" y="915465"/>
            <a:ext cx="60491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ahoma" panose="020B0604030504040204" pitchFamily="34" charset="0"/>
                <a:cs typeface="Tahoma" panose="020B0604030504040204" pitchFamily="34" charset="0"/>
              </a:rPr>
              <a:t>When would a Parent need to Appeal?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1E144D-1B6C-4BF7-BFA6-F10A9C8AFCF2}"/>
              </a:ext>
            </a:extLst>
          </p:cNvPr>
          <p:cNvSpPr/>
          <p:nvPr/>
        </p:nvSpPr>
        <p:spPr>
          <a:xfrm>
            <a:off x="1183491" y="2584769"/>
            <a:ext cx="107563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On requesting an EHC Needs Assessment, parents are refused.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170F6C-0C2A-4709-BB09-BA05246A0F0B}"/>
              </a:ext>
            </a:extLst>
          </p:cNvPr>
          <p:cNvSpPr/>
          <p:nvPr/>
        </p:nvSpPr>
        <p:spPr>
          <a:xfrm>
            <a:off x="3685364" y="2200739"/>
            <a:ext cx="51892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Tahoma" panose="020B0604030504040204" pitchFamily="34" charset="0"/>
                <a:cs typeface="Tahoma" panose="020B0604030504040204" pitchFamily="34" charset="0"/>
              </a:rPr>
              <a:t>Appeal to the SEND Tribunal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E97698-07EA-4805-8080-55BD3F6EF836}"/>
              </a:ext>
            </a:extLst>
          </p:cNvPr>
          <p:cNvSpPr/>
          <p:nvPr/>
        </p:nvSpPr>
        <p:spPr>
          <a:xfrm>
            <a:off x="1009402" y="1584495"/>
            <a:ext cx="107563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On Transferring to an EHC Plan from a Statement.</a:t>
            </a:r>
          </a:p>
          <a:p>
            <a:pPr algn="ctr">
              <a:defRPr/>
            </a:pPr>
            <a:r>
              <a:rPr lang="en-GB" sz="2000" i="1" dirty="0">
                <a:ea typeface="Tahoma" panose="020B0604030504040204" pitchFamily="34" charset="0"/>
                <a:cs typeface="Tahoma" panose="020B0604030504040204" pitchFamily="34" charset="0"/>
              </a:rPr>
              <a:t>“What if the LA change the wording so Provision is not needed or remove provision entirely”.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9F9B40-D01E-41EF-993D-20241C0A0BF2}"/>
              </a:ext>
            </a:extLst>
          </p:cNvPr>
          <p:cNvSpPr/>
          <p:nvPr/>
        </p:nvSpPr>
        <p:spPr>
          <a:xfrm>
            <a:off x="3685364" y="2998054"/>
            <a:ext cx="51892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Tahoma" panose="020B0604030504040204" pitchFamily="34" charset="0"/>
                <a:cs typeface="Tahoma" panose="020B0604030504040204" pitchFamily="34" charset="0"/>
              </a:rPr>
              <a:t>Appeal to the SEND Tribunal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DAE0B0-A78F-4482-B23C-0C860C7C7C99}"/>
              </a:ext>
            </a:extLst>
          </p:cNvPr>
          <p:cNvSpPr/>
          <p:nvPr/>
        </p:nvSpPr>
        <p:spPr>
          <a:xfrm>
            <a:off x="901808" y="3383863"/>
            <a:ext cx="107563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The LA completes an EHC Needs Assessment but refuse to issue an EHC Plan.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EA9E4E-C279-43FA-9DA9-C84971CF4823}"/>
              </a:ext>
            </a:extLst>
          </p:cNvPr>
          <p:cNvSpPr/>
          <p:nvPr/>
        </p:nvSpPr>
        <p:spPr>
          <a:xfrm>
            <a:off x="3685364" y="3790107"/>
            <a:ext cx="51892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Tahoma" panose="020B0604030504040204" pitchFamily="34" charset="0"/>
                <a:cs typeface="Tahoma" panose="020B0604030504040204" pitchFamily="34" charset="0"/>
              </a:rPr>
              <a:t>Appeal to the SEND Tribunal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5AEA11-EE67-400A-842E-2F0403368490}"/>
              </a:ext>
            </a:extLst>
          </p:cNvPr>
          <p:cNvSpPr/>
          <p:nvPr/>
        </p:nvSpPr>
        <p:spPr>
          <a:xfrm>
            <a:off x="0" y="4159439"/>
            <a:ext cx="119676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 dirty="0">
                <a:cs typeface="Tahoma" panose="020B0604030504040204" pitchFamily="34" charset="0"/>
              </a:rPr>
              <a:t>Following an Annual Review where the LA names a school parents do not want for phase transfer e.g. Yr6 to Yr7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 dirty="0">
                <a:cs typeface="Tahoma" panose="020B0604030504040204" pitchFamily="34" charset="0"/>
              </a:rPr>
              <a:t>or removes provision that the child/young person is currently getting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ED3BD9-C613-4F8B-8E2C-7FB02D3DA91E}"/>
              </a:ext>
            </a:extLst>
          </p:cNvPr>
          <p:cNvSpPr/>
          <p:nvPr/>
        </p:nvSpPr>
        <p:spPr>
          <a:xfrm>
            <a:off x="686078" y="4896108"/>
            <a:ext cx="112815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GB" sz="20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LA’s unlawfully responding to Post 16/18 EHC Plan Requests e.g</a:t>
            </a:r>
            <a:r>
              <a:rPr lang="en-GB" sz="2000" i="1" dirty="0">
                <a:ea typeface="Tahoma" panose="020B0604030504040204" pitchFamily="34" charset="0"/>
                <a:cs typeface="Tahoma" panose="020B0604030504040204" pitchFamily="34" charset="0"/>
              </a:rPr>
              <a:t>. ‘A’s’ needs are substantially care needs’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9BD033-BBF5-405C-A569-3124BBF4FB19}"/>
              </a:ext>
            </a:extLst>
          </p:cNvPr>
          <p:cNvSpPr/>
          <p:nvPr/>
        </p:nvSpPr>
        <p:spPr>
          <a:xfrm>
            <a:off x="3685364" y="4794160"/>
            <a:ext cx="51892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Tahoma" panose="020B0604030504040204" pitchFamily="34" charset="0"/>
                <a:cs typeface="Tahoma" panose="020B0604030504040204" pitchFamily="34" charset="0"/>
              </a:rPr>
              <a:t>Appeal to the SEND Tribunal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98C2901-17D0-4676-9E97-044B20770338}"/>
              </a:ext>
            </a:extLst>
          </p:cNvPr>
          <p:cNvSpPr/>
          <p:nvPr/>
        </p:nvSpPr>
        <p:spPr>
          <a:xfrm>
            <a:off x="3685364" y="5613547"/>
            <a:ext cx="51892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Tahoma" panose="020B0604030504040204" pitchFamily="34" charset="0"/>
                <a:cs typeface="Tahoma" panose="020B0604030504040204" pitchFamily="34" charset="0"/>
              </a:rPr>
              <a:t>Appeal to the SEND Tribunal</a:t>
            </a:r>
          </a:p>
        </p:txBody>
      </p:sp>
    </p:spTree>
    <p:extLst>
      <p:ext uri="{BB962C8B-B14F-4D97-AF65-F5344CB8AC3E}">
        <p14:creationId xmlns:p14="http://schemas.microsoft.com/office/powerpoint/2010/main" val="143286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2E893C99-BA52-47BA-85C2-B70EB53DF3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895" y="2980708"/>
            <a:ext cx="4450597" cy="30519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6877872-656C-4B3D-86FC-1CFCC63BD6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54" y="394303"/>
            <a:ext cx="840602" cy="92385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8C6CCF8-D2D4-4B74-AD76-AE8541B54B1C}"/>
              </a:ext>
            </a:extLst>
          </p:cNvPr>
          <p:cNvSpPr/>
          <p:nvPr/>
        </p:nvSpPr>
        <p:spPr>
          <a:xfrm>
            <a:off x="1674421" y="856497"/>
            <a:ext cx="85428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ahoma" panose="020B0604030504040204" pitchFamily="34" charset="0"/>
                <a:cs typeface="Tahoma" panose="020B0604030504040204" pitchFamily="34" charset="0"/>
              </a:rPr>
              <a:t>Why should Parents Appeal to the SEND Tribunal?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05F41C-423D-4C16-97F3-2ED1DB821AE9}"/>
              </a:ext>
            </a:extLst>
          </p:cNvPr>
          <p:cNvSpPr/>
          <p:nvPr/>
        </p:nvSpPr>
        <p:spPr>
          <a:xfrm>
            <a:off x="987951" y="1429735"/>
            <a:ext cx="9915752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Appealing to the SEND Tribunal – levels the playing field and will give parents equality with your Local Authority.</a:t>
            </a:r>
          </a:p>
          <a:p>
            <a:pPr>
              <a:defRPr/>
            </a:pPr>
            <a:endParaRPr lang="en-GB" sz="20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en-GB" sz="2000" b="1" dirty="0">
                <a:ea typeface="Tahoma" panose="020B0604030504040204" pitchFamily="34" charset="0"/>
                <a:cs typeface="Tahoma" panose="020B0604030504040204" pitchFamily="34" charset="0"/>
              </a:rPr>
              <a:t>How do I Appeal? </a:t>
            </a: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– Download Appeal forms from the SEND Tribunal website, file together with your ‘Reasons for Appeal,’ mediation certificate and any supporting evidence.</a:t>
            </a:r>
          </a:p>
          <a:p>
            <a:pPr>
              <a:defRPr/>
            </a:pPr>
            <a:endParaRPr lang="en-GB" sz="2000" b="1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en-GB" sz="2000" b="1" dirty="0">
                <a:ea typeface="Tahoma" panose="020B0604030504040204" pitchFamily="34" charset="0"/>
                <a:cs typeface="Tahoma" panose="020B0604030504040204" pitchFamily="34" charset="0"/>
              </a:rPr>
              <a:t>Where do parents Appeal? </a:t>
            </a: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– SENDT Darlington office</a:t>
            </a:r>
          </a:p>
          <a:p>
            <a:pPr>
              <a:defRPr/>
            </a:pPr>
            <a:endParaRPr lang="en-GB" sz="2000" b="1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en-GB" sz="2000" b="1" dirty="0">
                <a:ea typeface="Tahoma" panose="020B0604030504040204" pitchFamily="34" charset="0"/>
                <a:cs typeface="Tahoma" panose="020B0604030504040204" pitchFamily="34" charset="0"/>
              </a:rPr>
              <a:t>The SEND Tribunal process is the same for all SEN appeals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i="1" dirty="0">
                <a:ea typeface="Tahoma" panose="020B0604030504040204" pitchFamily="34" charset="0"/>
                <a:cs typeface="Tahoma" panose="020B0604030504040204" pitchFamily="34" charset="0"/>
              </a:rPr>
              <a:t>Refusal to undertake an EHC Needs Assessment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i="1" dirty="0">
                <a:ea typeface="Tahoma" panose="020B0604030504040204" pitchFamily="34" charset="0"/>
                <a:cs typeface="Tahoma" panose="020B0604030504040204" pitchFamily="34" charset="0"/>
              </a:rPr>
              <a:t>Refusal to issue an EHC Plan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i="1" dirty="0">
                <a:ea typeface="Tahoma" panose="020B0604030504040204" pitchFamily="34" charset="0"/>
                <a:cs typeface="Tahoma" panose="020B0604030504040204" pitchFamily="34" charset="0"/>
              </a:rPr>
              <a:t>Failure to correctly transfer a Statement to an EHC Plan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i="1" dirty="0">
                <a:ea typeface="Tahoma" panose="020B0604030504040204" pitchFamily="34" charset="0"/>
                <a:cs typeface="Tahoma" panose="020B0604030504040204" pitchFamily="34" charset="0"/>
              </a:rPr>
              <a:t>EHC Plan content (sections </a:t>
            </a:r>
            <a:r>
              <a:rPr lang="en-GB" b="1" i="1" dirty="0"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en-GB" i="1" dirty="0"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GB" b="1" i="1" dirty="0"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  <a:r>
              <a:rPr lang="en-GB" i="1" dirty="0">
                <a:ea typeface="Tahoma" panose="020B0604030504040204" pitchFamily="34" charset="0"/>
                <a:cs typeface="Tahoma" panose="020B0604030504040204" pitchFamily="34" charset="0"/>
              </a:rPr>
              <a:t> &amp; </a:t>
            </a:r>
            <a:r>
              <a:rPr lang="en-GB" b="1" i="1" dirty="0"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GB" i="1" dirty="0"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i="1" dirty="0">
                <a:ea typeface="Tahoma" panose="020B0604030504040204" pitchFamily="34" charset="0"/>
                <a:cs typeface="Tahoma" panose="020B0604030504040204" pitchFamily="34" charset="0"/>
              </a:rPr>
              <a:t>Notification of Cease to Maintain Statement or EHC Plan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sz="20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sz="20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7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D87A9C-E4A9-4A98-A64F-613B773726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54" y="394303"/>
            <a:ext cx="840602" cy="9238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4BD1D29-4C00-42B4-ACDD-06D9D3B9DF1E}"/>
              </a:ext>
            </a:extLst>
          </p:cNvPr>
          <p:cNvSpPr/>
          <p:nvPr/>
        </p:nvSpPr>
        <p:spPr>
          <a:xfrm>
            <a:off x="1674421" y="856497"/>
            <a:ext cx="85428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ahoma" panose="020B0604030504040204" pitchFamily="34" charset="0"/>
                <a:cs typeface="Tahoma" panose="020B0604030504040204" pitchFamily="34" charset="0"/>
              </a:rPr>
              <a:t>SEN Appeals Process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84DA2E-C68F-49E7-95BF-4132B74A3102}"/>
              </a:ext>
            </a:extLst>
          </p:cNvPr>
          <p:cNvSpPr/>
          <p:nvPr/>
        </p:nvSpPr>
        <p:spPr>
          <a:xfrm>
            <a:off x="987951" y="1429735"/>
            <a:ext cx="991575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600" dirty="0">
                <a:ea typeface="Tahoma" panose="020B0604030504040204" pitchFamily="34" charset="0"/>
                <a:cs typeface="Tahoma" panose="020B0604030504040204" pitchFamily="34" charset="0"/>
              </a:rPr>
              <a:t>Special Educational Needs and Disability Tribunals are Judicial Proceedings. </a:t>
            </a:r>
          </a:p>
          <a:p>
            <a:pPr algn="ctr">
              <a:defRPr/>
            </a:pPr>
            <a:endParaRPr lang="en-GB" sz="16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r>
              <a:rPr lang="en-GB" sz="1600" b="1" dirty="0">
                <a:ea typeface="Tahoma" panose="020B0604030504040204" pitchFamily="34" charset="0"/>
                <a:cs typeface="Tahoma" panose="020B0604030504040204" pitchFamily="34" charset="0"/>
              </a:rPr>
              <a:t>The standard process is:</a:t>
            </a:r>
          </a:p>
          <a:p>
            <a:pPr algn="ctr">
              <a:defRPr/>
            </a:pPr>
            <a:endParaRPr lang="en-GB" sz="16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r>
              <a:rPr lang="en-GB" sz="1600" dirty="0">
                <a:ea typeface="Tahoma" panose="020B0604030504040204" pitchFamily="34" charset="0"/>
                <a:cs typeface="Tahoma" panose="020B0604030504040204" pitchFamily="34" charset="0"/>
              </a:rPr>
              <a:t>Mediation Certificate</a:t>
            </a:r>
          </a:p>
          <a:p>
            <a:pPr algn="ctr">
              <a:defRPr/>
            </a:pPr>
            <a:endParaRPr lang="en-GB" sz="16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r>
              <a:rPr lang="en-GB" sz="1600" dirty="0">
                <a:ea typeface="Tahoma" panose="020B0604030504040204" pitchFamily="34" charset="0"/>
                <a:cs typeface="Tahoma" panose="020B0604030504040204" pitchFamily="34" charset="0"/>
              </a:rPr>
              <a:t>Appeal </a:t>
            </a:r>
          </a:p>
          <a:p>
            <a:pPr algn="ctr">
              <a:defRPr/>
            </a:pPr>
            <a:endParaRPr lang="en-GB" sz="16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r>
              <a:rPr lang="en-GB" sz="1600" dirty="0">
                <a:ea typeface="Tahoma" panose="020B0604030504040204" pitchFamily="34" charset="0"/>
                <a:cs typeface="Tahoma" panose="020B0604030504040204" pitchFamily="34" charset="0"/>
              </a:rPr>
              <a:t>LA Response</a:t>
            </a:r>
          </a:p>
          <a:p>
            <a:pPr algn="ctr">
              <a:defRPr/>
            </a:pPr>
            <a:endParaRPr lang="en-GB" sz="16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r>
              <a:rPr lang="en-GB" sz="1600" dirty="0">
                <a:ea typeface="Tahoma" panose="020B0604030504040204" pitchFamily="34" charset="0"/>
                <a:cs typeface="Tahoma" panose="020B0604030504040204" pitchFamily="34" charset="0"/>
              </a:rPr>
              <a:t>Further Information</a:t>
            </a:r>
          </a:p>
          <a:p>
            <a:pPr algn="ctr">
              <a:defRPr/>
            </a:pPr>
            <a:endParaRPr lang="en-GB" sz="16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r>
              <a:rPr lang="en-GB" sz="1600" dirty="0">
                <a:ea typeface="Tahoma" panose="020B0604030504040204" pitchFamily="34" charset="0"/>
                <a:cs typeface="Tahoma" panose="020B0604030504040204" pitchFamily="34" charset="0"/>
              </a:rPr>
              <a:t>Hearing</a:t>
            </a:r>
          </a:p>
          <a:p>
            <a:pPr algn="ctr">
              <a:defRPr/>
            </a:pPr>
            <a:endParaRPr lang="en-GB" sz="16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r>
              <a:rPr lang="en-GB" sz="1600" dirty="0">
                <a:ea typeface="Tahoma" panose="020B0604030504040204" pitchFamily="34" charset="0"/>
                <a:cs typeface="Tahoma" panose="020B0604030504040204" pitchFamily="34" charset="0"/>
              </a:rPr>
              <a:t>Decision</a:t>
            </a:r>
          </a:p>
          <a:p>
            <a:pPr algn="ctr">
              <a:defRPr/>
            </a:pPr>
            <a:r>
              <a:rPr lang="en-GB" sz="1600" dirty="0">
                <a:ea typeface="Tahoma" panose="020B0604030504040204" pitchFamily="34" charset="0"/>
                <a:cs typeface="Tahoma" panose="020B0604030504040204" pitchFamily="34" charset="0"/>
              </a:rPr>
              <a:t>(The Tribunal aims to get the Decision out within 2 weeks of the Hearing)</a:t>
            </a:r>
          </a:p>
          <a:p>
            <a:pPr algn="ctr">
              <a:defRPr/>
            </a:pPr>
            <a:endParaRPr lang="en-GB" sz="16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endParaRPr lang="en-GB" sz="16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r>
              <a:rPr lang="en-GB" sz="1600" dirty="0">
                <a:ea typeface="Tahoma" panose="020B0604030504040204" pitchFamily="34" charset="0"/>
                <a:cs typeface="Tahoma" panose="020B0604030504040204" pitchFamily="34" charset="0"/>
              </a:rPr>
              <a:t>The procedure is contained in a mix of ever changing unofficial policy, Practice Directions and Case Law. </a:t>
            </a: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34A150CE-63A5-4A2A-A0D7-AE63FB0707EB}"/>
              </a:ext>
            </a:extLst>
          </p:cNvPr>
          <p:cNvSpPr/>
          <p:nvPr/>
        </p:nvSpPr>
        <p:spPr>
          <a:xfrm>
            <a:off x="5830784" y="2688409"/>
            <a:ext cx="285008" cy="253339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5E098BD5-938F-4DB8-BB05-CD6B85BD65EA}"/>
              </a:ext>
            </a:extLst>
          </p:cNvPr>
          <p:cNvSpPr/>
          <p:nvPr/>
        </p:nvSpPr>
        <p:spPr>
          <a:xfrm>
            <a:off x="5828804" y="3165401"/>
            <a:ext cx="285008" cy="253339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80838F33-FC14-427D-B6EC-BC739B51B532}"/>
              </a:ext>
            </a:extLst>
          </p:cNvPr>
          <p:cNvSpPr/>
          <p:nvPr/>
        </p:nvSpPr>
        <p:spPr>
          <a:xfrm>
            <a:off x="5828804" y="3642393"/>
            <a:ext cx="285008" cy="253339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B004A286-8D58-4619-AC19-1DB17786A37C}"/>
              </a:ext>
            </a:extLst>
          </p:cNvPr>
          <p:cNvSpPr/>
          <p:nvPr/>
        </p:nvSpPr>
        <p:spPr>
          <a:xfrm>
            <a:off x="5828804" y="4150426"/>
            <a:ext cx="285008" cy="253339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675E96AB-1240-40F5-8032-AE14C16624DD}"/>
              </a:ext>
            </a:extLst>
          </p:cNvPr>
          <p:cNvSpPr/>
          <p:nvPr/>
        </p:nvSpPr>
        <p:spPr>
          <a:xfrm>
            <a:off x="5828804" y="4658459"/>
            <a:ext cx="285008" cy="253339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10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1F49B63-E0DC-438D-AEAF-ABB5E88FB9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54" y="394303"/>
            <a:ext cx="840602" cy="9238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F61E025-7BD2-4B78-AD42-BB1B88171563}"/>
              </a:ext>
            </a:extLst>
          </p:cNvPr>
          <p:cNvSpPr/>
          <p:nvPr/>
        </p:nvSpPr>
        <p:spPr>
          <a:xfrm>
            <a:off x="1674421" y="856497"/>
            <a:ext cx="85428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ahoma" panose="020B0604030504040204" pitchFamily="34" charset="0"/>
                <a:cs typeface="Tahoma" panose="020B0604030504040204" pitchFamily="34" charset="0"/>
              </a:rPr>
              <a:t>SEN Appeals Process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49692D-12C8-46CA-BC94-DDE87691C3A5}"/>
              </a:ext>
            </a:extLst>
          </p:cNvPr>
          <p:cNvSpPr/>
          <p:nvPr/>
        </p:nvSpPr>
        <p:spPr>
          <a:xfrm>
            <a:off x="5489864" y="1691382"/>
            <a:ext cx="6375369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If you are going to Appeal, it does not matter what Sections </a:t>
            </a:r>
            <a:r>
              <a:rPr lang="en-GB" sz="2000" b="1" dirty="0">
                <a:ea typeface="Tahoma" panose="020B0604030504040204" pitchFamily="34" charset="0"/>
                <a:cs typeface="Tahoma" panose="020B0604030504040204" pitchFamily="34" charset="0"/>
              </a:rPr>
              <a:t>B, F </a:t>
            </a: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GB" sz="2000" b="1" dirty="0">
                <a:ea typeface="Tahoma" panose="020B0604030504040204" pitchFamily="34" charset="0"/>
                <a:cs typeface="Tahoma" panose="020B0604030504040204" pitchFamily="34" charset="0"/>
              </a:rPr>
              <a:t>I </a:t>
            </a: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currently</a:t>
            </a:r>
            <a:r>
              <a:rPr lang="en-GB" sz="20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say or whether provision is in the wrong section. SEND Tribunal can rewrite.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The most common mistake is parents only appealing Section I – pointless.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Section E: Outcomes – SEND Tribunal can amend them </a:t>
            </a:r>
            <a:r>
              <a:rPr lang="en-GB" b="1" dirty="0">
                <a:ea typeface="Tahoma" panose="020B0604030504040204" pitchFamily="34" charset="0"/>
                <a:cs typeface="Tahoma" panose="020B0604030504040204" pitchFamily="34" charset="0"/>
              </a:rPr>
              <a:t>S v Worcestershire County Council [2017] UKUT 92 (AAC).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LA obligation to send with their Written Response an electronic version of the EHC Plan (Working Document).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Parties to liaise using key in the Working Document Guidance. Amendments sought should reflect expert’s advice.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Final version to be served on the Tribunal 10 working days before the hearing.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FB26B4-2EB4-43CF-85A1-6A76674CCDBD}"/>
              </a:ext>
            </a:extLst>
          </p:cNvPr>
          <p:cNvSpPr/>
          <p:nvPr/>
        </p:nvSpPr>
        <p:spPr>
          <a:xfrm>
            <a:off x="1882413" y="1069442"/>
            <a:ext cx="2242137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6600" b="1" dirty="0"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C3DF74-59D0-48B2-A0A1-27385D36A25B}"/>
              </a:ext>
            </a:extLst>
          </p:cNvPr>
          <p:cNvSpPr/>
          <p:nvPr/>
        </p:nvSpPr>
        <p:spPr>
          <a:xfrm>
            <a:off x="3450597" y="2152074"/>
            <a:ext cx="2242137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6600" b="1" dirty="0"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F26F9A-7FA5-47B4-B1DD-49F8C8D338DC}"/>
              </a:ext>
            </a:extLst>
          </p:cNvPr>
          <p:cNvSpPr/>
          <p:nvPr/>
        </p:nvSpPr>
        <p:spPr>
          <a:xfrm>
            <a:off x="2085283" y="3105100"/>
            <a:ext cx="224213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8800" b="1" dirty="0">
                <a:ea typeface="Tahoma" panose="020B0604030504040204" pitchFamily="34" charset="0"/>
                <a:cs typeface="Tahoma" panose="020B0604030504040204" pitchFamily="34" charset="0"/>
              </a:rPr>
              <a:t>&amp;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985834-2D62-4B6B-BDDA-B04E2C06C960}"/>
              </a:ext>
            </a:extLst>
          </p:cNvPr>
          <p:cNvSpPr/>
          <p:nvPr/>
        </p:nvSpPr>
        <p:spPr>
          <a:xfrm>
            <a:off x="2443187" y="3856546"/>
            <a:ext cx="2242137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6600" b="1" dirty="0"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20400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F528AA-2B3E-418D-A4D9-22E2F99303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54" y="394303"/>
            <a:ext cx="840602" cy="9238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8956A58-D40F-4D4A-8A7F-50B27A1CA086}"/>
              </a:ext>
            </a:extLst>
          </p:cNvPr>
          <p:cNvSpPr/>
          <p:nvPr/>
        </p:nvSpPr>
        <p:spPr>
          <a:xfrm>
            <a:off x="1805049" y="666492"/>
            <a:ext cx="85428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ahoma" panose="020B0604030504040204" pitchFamily="34" charset="0"/>
                <a:cs typeface="Tahoma" panose="020B0604030504040204" pitchFamily="34" charset="0"/>
              </a:rPr>
              <a:t>SEN Appeals Process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ahoma" panose="020B0604030504040204" pitchFamily="34" charset="0"/>
                <a:cs typeface="Tahoma" panose="020B0604030504040204" pitchFamily="34" charset="0"/>
              </a:rPr>
              <a:t>Tribunal Appeals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7CE1D7-AF01-48C8-9421-2B076CF226FC}"/>
              </a:ext>
            </a:extLst>
          </p:cNvPr>
          <p:cNvSpPr/>
          <p:nvPr/>
        </p:nvSpPr>
        <p:spPr>
          <a:xfrm>
            <a:off x="1093241" y="1870387"/>
            <a:ext cx="434651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400" dirty="0">
                <a:ea typeface="Tahoma" panose="020B0604030504040204" pitchFamily="34" charset="0"/>
                <a:cs typeface="Tahoma" panose="020B0604030504040204" pitchFamily="34" charset="0"/>
              </a:rPr>
              <a:t>The SEND Tribunal looks at the child/young person’s needs as at the date of the hearing, not the past. </a:t>
            </a:r>
          </a:p>
          <a:p>
            <a:pPr>
              <a:defRPr/>
            </a:pPr>
            <a:endParaRPr lang="en-GB" sz="24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en-GB" sz="2400" dirty="0">
                <a:ea typeface="Tahoma" panose="020B0604030504040204" pitchFamily="34" charset="0"/>
                <a:cs typeface="Tahoma" panose="020B0604030504040204" pitchFamily="34" charset="0"/>
              </a:rPr>
              <a:t>Whether parents had meetings and corresponded nicely is irrelevant.</a:t>
            </a:r>
          </a:p>
          <a:p>
            <a:pPr>
              <a:defRPr/>
            </a:pPr>
            <a:endParaRPr lang="en-GB" sz="24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en-GB" sz="2400" dirty="0">
                <a:ea typeface="Tahoma" panose="020B0604030504040204" pitchFamily="34" charset="0"/>
                <a:cs typeface="Tahoma" panose="020B0604030504040204" pitchFamily="34" charset="0"/>
              </a:rPr>
              <a:t>Don’t waste months of precious time negotiating.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19FB9F-EC74-4AAE-A78C-C77F34E109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455" y="1924656"/>
            <a:ext cx="4644170" cy="325091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756B4EE-8837-4FF2-B8BE-5D9F39AA99F1}"/>
              </a:ext>
            </a:extLst>
          </p:cNvPr>
          <p:cNvSpPr/>
          <p:nvPr/>
        </p:nvSpPr>
        <p:spPr>
          <a:xfrm>
            <a:off x="6187045" y="4879311"/>
            <a:ext cx="4916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400" dirty="0">
                <a:ea typeface="Tahoma" panose="020B0604030504040204" pitchFamily="34" charset="0"/>
                <a:cs typeface="Tahoma" panose="020B0604030504040204" pitchFamily="34" charset="0"/>
              </a:rPr>
              <a:t>Tea party manners are unnecessary</a:t>
            </a:r>
          </a:p>
        </p:txBody>
      </p:sp>
    </p:spTree>
    <p:extLst>
      <p:ext uri="{BB962C8B-B14F-4D97-AF65-F5344CB8AC3E}">
        <p14:creationId xmlns:p14="http://schemas.microsoft.com/office/powerpoint/2010/main" val="86594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15B433-DB75-4224-AFC8-5F3A91377E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54" y="394303"/>
            <a:ext cx="840602" cy="9238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23E3036-B037-4582-9B46-166C7D883668}"/>
              </a:ext>
            </a:extLst>
          </p:cNvPr>
          <p:cNvSpPr/>
          <p:nvPr/>
        </p:nvSpPr>
        <p:spPr>
          <a:xfrm>
            <a:off x="1805049" y="666492"/>
            <a:ext cx="85428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ahoma" panose="020B0604030504040204" pitchFamily="34" charset="0"/>
                <a:cs typeface="Tahoma" panose="020B0604030504040204" pitchFamily="34" charset="0"/>
              </a:rPr>
              <a:t>SEN Appeal Process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F11674-0A49-4693-9AFC-92A5CC1F5794}"/>
              </a:ext>
            </a:extLst>
          </p:cNvPr>
          <p:cNvSpPr/>
          <p:nvPr/>
        </p:nvSpPr>
        <p:spPr>
          <a:xfrm>
            <a:off x="916552" y="1693726"/>
            <a:ext cx="1031980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  <a:defRPr/>
            </a:pP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Process is the same whatever age, however every case is different. </a:t>
            </a:r>
            <a:r>
              <a:rPr lang="en-GB" sz="2000" b="1" dirty="0">
                <a:ea typeface="Tahoma" panose="020B0604030504040204" pitchFamily="34" charset="0"/>
                <a:cs typeface="Tahoma" panose="020B0604030504040204" pitchFamily="34" charset="0"/>
              </a:rPr>
              <a:t>One size does not fit all. </a:t>
            </a:r>
            <a:endParaRPr lang="en-GB" sz="20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en-GB" sz="20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This is because the legal test is </a:t>
            </a:r>
            <a:r>
              <a:rPr lang="en-GB" sz="2000" b="1" dirty="0">
                <a:ea typeface="Tahoma" panose="020B0604030504040204" pitchFamily="34" charset="0"/>
                <a:cs typeface="Tahoma" panose="020B0604030504040204" pitchFamily="34" charset="0"/>
              </a:rPr>
              <a:t>individual need </a:t>
            </a: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and what is </a:t>
            </a:r>
            <a:r>
              <a:rPr lang="en-GB" sz="2000" b="1" dirty="0">
                <a:ea typeface="Tahoma" panose="020B0604030504040204" pitchFamily="34" charset="0"/>
                <a:cs typeface="Tahoma" panose="020B0604030504040204" pitchFamily="34" charset="0"/>
              </a:rPr>
              <a:t>necessary </a:t>
            </a: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is the individual case – individuals differ.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n-GB" sz="20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The key issue is the </a:t>
            </a:r>
            <a:r>
              <a:rPr lang="en-GB" sz="2000" b="1" dirty="0">
                <a:ea typeface="Tahoma" panose="020B0604030504040204" pitchFamily="34" charset="0"/>
                <a:cs typeface="Tahoma" panose="020B0604030504040204" pitchFamily="34" charset="0"/>
              </a:rPr>
              <a:t>critical mass of educational provision </a:t>
            </a: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required, what and what is the cost. 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n-GB" sz="20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An appeal </a:t>
            </a:r>
            <a:r>
              <a:rPr lang="en-GB" sz="2000" b="1" u="sng" dirty="0">
                <a:ea typeface="Tahoma" panose="020B0604030504040204" pitchFamily="34" charset="0"/>
                <a:cs typeface="Tahoma" panose="020B0604030504040204" pitchFamily="34" charset="0"/>
              </a:rPr>
              <a:t>does not</a:t>
            </a:r>
            <a:r>
              <a:rPr lang="en-GB" sz="2000" b="1" dirty="0">
                <a:ea typeface="Tahoma" panose="020B0604030504040204" pitchFamily="34" charset="0"/>
                <a:cs typeface="Tahoma" panose="020B0604030504040204" pitchFamily="34" charset="0"/>
              </a:rPr>
              <a:t> suspend </a:t>
            </a: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the EHC Plan. Continues it and the funding. 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n-GB" sz="20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SEND Tribunal process is often </a:t>
            </a:r>
            <a:r>
              <a:rPr lang="en-GB" sz="2000" b="1" dirty="0">
                <a:ea typeface="Tahoma" panose="020B0604030504040204" pitchFamily="34" charset="0"/>
                <a:cs typeface="Tahoma" panose="020B0604030504040204" pitchFamily="34" charset="0"/>
              </a:rPr>
              <a:t>quicker</a:t>
            </a: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GB" sz="2000" b="1" dirty="0">
                <a:ea typeface="Tahoma" panose="020B0604030504040204" pitchFamily="34" charset="0"/>
                <a:cs typeface="Tahoma" panose="020B0604030504040204" pitchFamily="34" charset="0"/>
              </a:rPr>
              <a:t>less frustrating</a:t>
            </a: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 than negotiation with the LA, education and adult social care. 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n-GB" sz="20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Right of Appeal to SEND Tribunal </a:t>
            </a:r>
            <a:r>
              <a:rPr lang="en-GB" sz="2000" b="1" u="sng" dirty="0">
                <a:ea typeface="Tahoma" panose="020B0604030504040204" pitchFamily="34" charset="0"/>
                <a:cs typeface="Tahoma" panose="020B0604030504040204" pitchFamily="34" charset="0"/>
              </a:rPr>
              <a:t>two months</a:t>
            </a: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 from </a:t>
            </a:r>
            <a:r>
              <a:rPr lang="en-GB" sz="2000" u="sng" dirty="0">
                <a:ea typeface="Tahoma" panose="020B0604030504040204" pitchFamily="34" charset="0"/>
                <a:cs typeface="Tahoma" panose="020B0604030504040204" pitchFamily="34" charset="0"/>
              </a:rPr>
              <a:t>LA decision</a:t>
            </a: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 or </a:t>
            </a:r>
            <a:r>
              <a:rPr lang="en-GB" sz="2000" b="1" u="sng" dirty="0">
                <a:ea typeface="Tahoma" panose="020B0604030504040204" pitchFamily="34" charset="0"/>
                <a:cs typeface="Tahoma" panose="020B0604030504040204" pitchFamily="34" charset="0"/>
              </a:rPr>
              <a:t>one month</a:t>
            </a: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 from </a:t>
            </a:r>
            <a:r>
              <a:rPr lang="en-GB" sz="2000" u="sng" dirty="0">
                <a:ea typeface="Tahoma" panose="020B0604030504040204" pitchFamily="34" charset="0"/>
                <a:cs typeface="Tahoma" panose="020B0604030504040204" pitchFamily="34" charset="0"/>
              </a:rPr>
              <a:t>mediation certificate</a:t>
            </a: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 (which ever is longer).</a:t>
            </a:r>
          </a:p>
        </p:txBody>
      </p:sp>
    </p:spTree>
    <p:extLst>
      <p:ext uri="{BB962C8B-B14F-4D97-AF65-F5344CB8AC3E}">
        <p14:creationId xmlns:p14="http://schemas.microsoft.com/office/powerpoint/2010/main" val="272933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5E5C27-010E-4CCC-99F4-AE5B9A1D1B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54" y="394303"/>
            <a:ext cx="840602" cy="9238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108C7ED-C546-41F2-BBC4-0C99AC6BD5A8}"/>
              </a:ext>
            </a:extLst>
          </p:cNvPr>
          <p:cNvSpPr/>
          <p:nvPr/>
        </p:nvSpPr>
        <p:spPr>
          <a:xfrm>
            <a:off x="1805049" y="666492"/>
            <a:ext cx="85428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ahoma" panose="020B0604030504040204" pitchFamily="34" charset="0"/>
                <a:cs typeface="Tahoma" panose="020B0604030504040204" pitchFamily="34" charset="0"/>
              </a:rPr>
              <a:t>The Bookies Odds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FF4A68-2B50-4325-A3A7-8FD4BE919432}"/>
              </a:ext>
            </a:extLst>
          </p:cNvPr>
          <p:cNvSpPr/>
          <p:nvPr/>
        </p:nvSpPr>
        <p:spPr>
          <a:xfrm>
            <a:off x="469191" y="1113195"/>
            <a:ext cx="854281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GB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en-GB" b="1" dirty="0">
                <a:ea typeface="Tahoma" panose="020B0604030504040204" pitchFamily="34" charset="0"/>
                <a:cs typeface="Tahoma" panose="020B0604030504040204" pitchFamily="34" charset="0"/>
              </a:rPr>
              <a:t>2014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ea typeface="Tahoma" panose="020B0604030504040204" pitchFamily="34" charset="0"/>
                <a:cs typeface="Tahoma" panose="020B0604030504040204" pitchFamily="34" charset="0"/>
              </a:rPr>
              <a:t>Number of appeals 4,063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ea typeface="Tahoma" panose="020B0604030504040204" pitchFamily="34" charset="0"/>
                <a:cs typeface="Tahoma" panose="020B0604030504040204" pitchFamily="34" charset="0"/>
              </a:rPr>
              <a:t>Appeals conceded or withdrawn 2920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ea typeface="Tahoma" panose="020B0604030504040204" pitchFamily="34" charset="0"/>
                <a:cs typeface="Tahoma" panose="020B0604030504040204" pitchFamily="34" charset="0"/>
              </a:rPr>
              <a:t>797 cases heard at Tribunal – LA’s won 137 of the appeals decided (17% success rate)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ea typeface="Tahoma" panose="020B0604030504040204" pitchFamily="34" charset="0"/>
                <a:cs typeface="Tahoma" panose="020B0604030504040204" pitchFamily="34" charset="0"/>
              </a:rPr>
              <a:t>Same period SEN Legal success rate 93%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en-GB" b="1" dirty="0">
                <a:ea typeface="Tahoma" panose="020B0604030504040204" pitchFamily="34" charset="0"/>
                <a:cs typeface="Tahoma" panose="020B0604030504040204" pitchFamily="34" charset="0"/>
              </a:rPr>
              <a:t>2015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ea typeface="Tahoma" panose="020B0604030504040204" pitchFamily="34" charset="0"/>
                <a:cs typeface="Tahoma" panose="020B0604030504040204" pitchFamily="34" charset="0"/>
              </a:rPr>
              <a:t>Number of appeals 3,417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ea typeface="Tahoma" panose="020B0604030504040204" pitchFamily="34" charset="0"/>
                <a:cs typeface="Tahoma" panose="020B0604030504040204" pitchFamily="34" charset="0"/>
              </a:rPr>
              <a:t>Appeals conceded or withdrawn 2530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ea typeface="Tahoma" panose="020B0604030504040204" pitchFamily="34" charset="0"/>
                <a:cs typeface="Tahoma" panose="020B0604030504040204" pitchFamily="34" charset="0"/>
              </a:rPr>
              <a:t>788 cases heard at Tribunal – LA’s won 107 of the appeals decided (13% success rate)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ea typeface="Tahoma" panose="020B0604030504040204" pitchFamily="34" charset="0"/>
                <a:cs typeface="Tahoma" panose="020B0604030504040204" pitchFamily="34" charset="0"/>
              </a:rPr>
              <a:t>Same period SEN Legal success rate 94%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en-GB" b="1" dirty="0">
                <a:ea typeface="Tahoma" panose="020B0604030504040204" pitchFamily="34" charset="0"/>
                <a:cs typeface="Tahoma" panose="020B0604030504040204" pitchFamily="34" charset="0"/>
              </a:rPr>
              <a:t>2016</a:t>
            </a:r>
            <a:endParaRPr lang="en-GB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ea typeface="Tahoma" panose="020B0604030504040204" pitchFamily="34" charset="0"/>
                <a:cs typeface="Tahoma" panose="020B0604030504040204" pitchFamily="34" charset="0"/>
              </a:rPr>
              <a:t>Number of appeals 3,712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ea typeface="Tahoma" panose="020B0604030504040204" pitchFamily="34" charset="0"/>
                <a:cs typeface="Tahoma" panose="020B0604030504040204" pitchFamily="34" charset="0"/>
              </a:rPr>
              <a:t>Appeals conceded or withdrawn 2,271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ea typeface="Tahoma" panose="020B0604030504040204" pitchFamily="34" charset="0"/>
                <a:cs typeface="Tahoma" panose="020B0604030504040204" pitchFamily="34" charset="0"/>
              </a:rPr>
              <a:t>883 cases heard at Tribunal – LA’s won 92 of the appeals decided (10% LA success rate)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ea typeface="Tahoma" panose="020B0604030504040204" pitchFamily="34" charset="0"/>
                <a:cs typeface="Tahoma" panose="020B0604030504040204" pitchFamily="34" charset="0"/>
              </a:rPr>
              <a:t>Same period SEN Legal success rate 97%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7DD1A5-EE47-4BFC-8548-9667353886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004" y="3539148"/>
            <a:ext cx="2912103" cy="254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41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DF570BD-FC93-41AA-B40C-A0004641AC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083" y="1318162"/>
            <a:ext cx="2687037" cy="31032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54" y="394303"/>
            <a:ext cx="840602" cy="9238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7574" y="4347160"/>
            <a:ext cx="8379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ahoma" panose="020B0604030504040204" pitchFamily="34" charset="0"/>
                <a:cs typeface="Tahoma" panose="020B0604030504040204" pitchFamily="34" charset="0"/>
              </a:rPr>
              <a:t>THE MATERIAL CONTAINED IN THIS PRESENTATION IS FOR PERSONAL USE ONLY AND IS NOT TO BE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ahoma" panose="020B0604030504040204" pitchFamily="34" charset="0"/>
                <a:cs typeface="Tahoma" panose="020B0604030504040204" pitchFamily="34" charset="0"/>
              </a:rPr>
              <a:t>REPRODUCED, DISTRIBUTED OR RELIED UPON.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ahoma" panose="020B0604030504040204" pitchFamily="34" charset="0"/>
                <a:cs typeface="Tahoma" panose="020B0604030504040204" pitchFamily="34" charset="0"/>
              </a:rPr>
              <a:t>PLEASE SEEK SPECIFIC LEGAL ADVICE AS TO YOUR OWN INDIVIDUAL CASE.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858354" y="6150223"/>
            <a:ext cx="2133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5B7A688-DEC2-4C39-9A48-9E353D102156}" type="slidenum">
              <a:rPr lang="en-GB" altLang="en-US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E678900-FAB7-4B99-B910-FC120676B86B}"/>
              </a:ext>
            </a:extLst>
          </p:cNvPr>
          <p:cNvSpPr/>
          <p:nvPr/>
        </p:nvSpPr>
        <p:spPr>
          <a:xfrm>
            <a:off x="4750083" y="869316"/>
            <a:ext cx="28408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200" b="1" dirty="0">
                <a:latin typeface="Tahoma" panose="020B0604030504040204" pitchFamily="34" charset="0"/>
                <a:cs typeface="Tahoma" panose="020B0604030504040204" pitchFamily="34" charset="0"/>
              </a:rPr>
              <a:t>Please note: </a:t>
            </a:r>
          </a:p>
        </p:txBody>
      </p:sp>
    </p:spTree>
    <p:extLst>
      <p:ext uri="{BB962C8B-B14F-4D97-AF65-F5344CB8AC3E}">
        <p14:creationId xmlns:p14="http://schemas.microsoft.com/office/powerpoint/2010/main" val="18226055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17994D-174C-487F-A600-707E9F3DB0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54" y="394303"/>
            <a:ext cx="840602" cy="9238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E929FB4-2293-4E03-912F-BB9692899D42}"/>
              </a:ext>
            </a:extLst>
          </p:cNvPr>
          <p:cNvSpPr/>
          <p:nvPr/>
        </p:nvSpPr>
        <p:spPr>
          <a:xfrm>
            <a:off x="1805049" y="666492"/>
            <a:ext cx="85428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ahoma" panose="020B0604030504040204" pitchFamily="34" charset="0"/>
                <a:cs typeface="Tahoma" panose="020B0604030504040204" pitchFamily="34" charset="0"/>
              </a:rPr>
              <a:t>Running an Appeal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6DD99D-8749-4B04-880C-44EA90833739}"/>
              </a:ext>
            </a:extLst>
          </p:cNvPr>
          <p:cNvSpPr/>
          <p:nvPr/>
        </p:nvSpPr>
        <p:spPr>
          <a:xfrm>
            <a:off x="130628" y="1318162"/>
            <a:ext cx="629392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  <a:defRPr/>
            </a:pPr>
            <a:r>
              <a:rPr lang="en-GB" sz="1600" dirty="0">
                <a:ea typeface="Tahoma" panose="020B0604030504040204" pitchFamily="34" charset="0"/>
                <a:cs typeface="Tahoma" panose="020B0604030504040204" pitchFamily="34" charset="0"/>
              </a:rPr>
              <a:t>Special Educational Needs &amp; Disability Tribunal are Judicial Proceedings</a:t>
            </a:r>
          </a:p>
          <a:p>
            <a:pPr marL="342900" indent="-342900" algn="just">
              <a:buFont typeface="+mj-lt"/>
              <a:buAutoNum type="arabicPeriod"/>
              <a:defRPr/>
            </a:pPr>
            <a:endParaRPr lang="en-GB" sz="16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en-GB" sz="1600" dirty="0">
                <a:ea typeface="Tahoma" panose="020B0604030504040204" pitchFamily="34" charset="0"/>
                <a:cs typeface="Tahoma" panose="020B0604030504040204" pitchFamily="34" charset="0"/>
              </a:rPr>
              <a:t>Tribunal decisions are evidence based. Your evidence must be relevant and appropriately targeted.</a:t>
            </a:r>
          </a:p>
          <a:p>
            <a:pPr marL="342900" indent="-342900" algn="just">
              <a:buFont typeface="+mj-lt"/>
              <a:buAutoNum type="arabicPeriod"/>
              <a:defRPr/>
            </a:pPr>
            <a:endParaRPr lang="en-GB" sz="16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en-GB" sz="1600" dirty="0">
                <a:ea typeface="Tahoma" panose="020B0604030504040204" pitchFamily="34" charset="0"/>
                <a:cs typeface="Tahoma" panose="020B0604030504040204" pitchFamily="34" charset="0"/>
              </a:rPr>
              <a:t>Stale old evidence will not assist because the </a:t>
            </a:r>
            <a:r>
              <a:rPr lang="en-GB" sz="1600" b="1" dirty="0">
                <a:ea typeface="Tahoma" panose="020B0604030504040204" pitchFamily="34" charset="0"/>
                <a:cs typeface="Tahoma" panose="020B0604030504040204" pitchFamily="34" charset="0"/>
              </a:rPr>
              <a:t>Practice Direction </a:t>
            </a:r>
            <a:r>
              <a:rPr lang="en-GB" sz="1600" dirty="0">
                <a:ea typeface="Tahoma" panose="020B0604030504040204" pitchFamily="34" charset="0"/>
                <a:cs typeface="Tahoma" panose="020B0604030504040204" pitchFamily="34" charset="0"/>
              </a:rPr>
              <a:t>of the Tribunal requires the Tribunal to </a:t>
            </a:r>
            <a:r>
              <a:rPr lang="en-GB" sz="1600" b="1" dirty="0">
                <a:ea typeface="Tahoma" panose="020B0604030504040204" pitchFamily="34" charset="0"/>
                <a:cs typeface="Tahoma" panose="020B0604030504040204" pitchFamily="34" charset="0"/>
              </a:rPr>
              <a:t>consider the child or young person’s needs as at the date of the hearing. </a:t>
            </a:r>
          </a:p>
          <a:p>
            <a:pPr marL="342900" indent="-342900" algn="just">
              <a:buFont typeface="+mj-lt"/>
              <a:buAutoNum type="arabicPeriod"/>
              <a:defRPr/>
            </a:pPr>
            <a:endParaRPr lang="en-GB" sz="16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en-GB" sz="1600" dirty="0">
                <a:ea typeface="Tahoma" panose="020B0604030504040204" pitchFamily="34" charset="0"/>
                <a:cs typeface="Tahoma" panose="020B0604030504040204" pitchFamily="34" charset="0"/>
              </a:rPr>
              <a:t>Evidence is key and any parent who can afford good independent professional backup evidence is well advised to obtain it. </a:t>
            </a:r>
          </a:p>
          <a:p>
            <a:pPr marL="342900" indent="-342900" algn="just">
              <a:buFont typeface="+mj-lt"/>
              <a:buAutoNum type="arabicPeriod"/>
              <a:defRPr/>
            </a:pPr>
            <a:endParaRPr lang="en-GB" sz="16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en-GB" sz="1600" dirty="0">
                <a:ea typeface="Tahoma" panose="020B0604030504040204" pitchFamily="34" charset="0"/>
                <a:cs typeface="Tahoma" panose="020B0604030504040204" pitchFamily="34" charset="0"/>
              </a:rPr>
              <a:t>The SEND Tribunal will consider independent evidence even if the Local Authority and NHS refuse to look at it. </a:t>
            </a:r>
            <a:endParaRPr lang="en-GB" sz="1600" i="1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endParaRPr lang="en-GB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56F5A2CF-DFD6-47EE-A548-F4F390449D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178" y="1698171"/>
            <a:ext cx="4363212" cy="3740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126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4D6B4D4-C367-465E-A479-128583F18AAD}"/>
              </a:ext>
            </a:extLst>
          </p:cNvPr>
          <p:cNvSpPr/>
          <p:nvPr/>
        </p:nvSpPr>
        <p:spPr>
          <a:xfrm>
            <a:off x="261113" y="1128157"/>
            <a:ext cx="610406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  <a:defRPr/>
            </a:pPr>
            <a:endParaRPr lang="en-GB" sz="16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+mj-lt"/>
              <a:buAutoNum type="arabicPeriod" startAt="6"/>
              <a:defRPr/>
            </a:pPr>
            <a:r>
              <a:rPr lang="en-GB" sz="1600" dirty="0">
                <a:ea typeface="Tahoma" panose="020B0604030504040204" pitchFamily="34" charset="0"/>
                <a:cs typeface="Tahoma" panose="020B0604030504040204" pitchFamily="34" charset="0"/>
              </a:rPr>
              <a:t>Tribunal Orders are legally binding. Local Authorities have to comply with them. If they do not, then they can be made to do so because the orders are legally enforceable. </a:t>
            </a:r>
          </a:p>
          <a:p>
            <a:pPr marL="342900" indent="-342900">
              <a:buFont typeface="+mj-lt"/>
              <a:buAutoNum type="arabicPeriod" startAt="6"/>
              <a:defRPr/>
            </a:pPr>
            <a:endParaRPr lang="en-GB" sz="16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+mj-lt"/>
              <a:buAutoNum type="arabicPeriod" startAt="6"/>
              <a:defRPr/>
            </a:pPr>
            <a:r>
              <a:rPr lang="en-GB" sz="1600" dirty="0">
                <a:ea typeface="Tahoma" panose="020B0604030504040204" pitchFamily="34" charset="0"/>
                <a:cs typeface="Tahoma" panose="020B0604030504040204" pitchFamily="34" charset="0"/>
              </a:rPr>
              <a:t>You can make the Local Authority deliver provision. Providing it is clearly labelled. </a:t>
            </a:r>
          </a:p>
          <a:p>
            <a:pPr marL="342900" indent="-342900">
              <a:buFont typeface="+mj-lt"/>
              <a:buAutoNum type="arabicPeriod" startAt="6"/>
              <a:defRPr/>
            </a:pPr>
            <a:endParaRPr lang="en-GB" sz="16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+mj-lt"/>
              <a:buAutoNum type="arabicPeriod" startAt="6"/>
              <a:defRPr/>
            </a:pPr>
            <a:r>
              <a:rPr lang="en-GB" sz="1600" dirty="0">
                <a:ea typeface="Tahoma" panose="020B0604030504040204" pitchFamily="34" charset="0"/>
                <a:cs typeface="Tahoma" panose="020B0604030504040204" pitchFamily="34" charset="0"/>
              </a:rPr>
              <a:t>The SEND Tribunal normally, aims to be 12 weeks from start to finish. It’s often quicker and less frustrating than negotiation with LA Education teams and Adult Social Care. </a:t>
            </a:r>
          </a:p>
          <a:p>
            <a:pPr marL="342900" indent="-342900">
              <a:buFont typeface="+mj-lt"/>
              <a:buAutoNum type="arabicPeriod" startAt="6"/>
              <a:defRPr/>
            </a:pPr>
            <a:endParaRPr lang="en-GB" sz="16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+mj-lt"/>
              <a:buAutoNum type="arabicPeriod" startAt="6"/>
              <a:defRPr/>
            </a:pPr>
            <a:r>
              <a:rPr lang="en-GB" sz="1600" dirty="0">
                <a:ea typeface="Tahoma" panose="020B0604030504040204" pitchFamily="34" charset="0"/>
                <a:cs typeface="Tahoma" panose="020B0604030504040204" pitchFamily="34" charset="0"/>
              </a:rPr>
              <a:t>Tribunal will not go over background, who wrote what, to whom, and when.  Not advisable – cannot see wood through trees.</a:t>
            </a:r>
          </a:p>
          <a:p>
            <a:pPr marL="342900" indent="-342900">
              <a:buFont typeface="+mj-lt"/>
              <a:buAutoNum type="arabicPeriod" startAt="6"/>
              <a:defRPr/>
            </a:pPr>
            <a:endParaRPr lang="en-GB" sz="16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+mj-lt"/>
              <a:buAutoNum type="arabicPeriod" startAt="6"/>
              <a:defRPr/>
            </a:pPr>
            <a:r>
              <a:rPr lang="en-GB" sz="1600" dirty="0">
                <a:ea typeface="Tahoma" panose="020B0604030504040204" pitchFamily="34" charset="0"/>
                <a:cs typeface="Tahoma" panose="020B0604030504040204" pitchFamily="34" charset="0"/>
              </a:rPr>
              <a:t>Parental evidence must be </a:t>
            </a:r>
            <a:r>
              <a:rPr lang="en-GB" sz="1600" b="1" u="sng" dirty="0">
                <a:ea typeface="Tahoma" panose="020B0604030504040204" pitchFamily="34" charset="0"/>
                <a:cs typeface="Tahoma" panose="020B0604030504040204" pitchFamily="34" charset="0"/>
              </a:rPr>
              <a:t>relevant</a:t>
            </a:r>
            <a:r>
              <a:rPr lang="en-GB" sz="1600" dirty="0"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GB" sz="1600" b="1" u="sng" dirty="0">
                <a:ea typeface="Tahoma" panose="020B0604030504040204" pitchFamily="34" charset="0"/>
                <a:cs typeface="Tahoma" panose="020B0604030504040204" pitchFamily="34" charset="0"/>
              </a:rPr>
              <a:t>appropriately targeted.</a:t>
            </a:r>
            <a:r>
              <a:rPr lang="en-GB" sz="1600" dirty="0">
                <a:ea typeface="Tahoma" panose="020B0604030504040204" pitchFamily="34" charset="0"/>
                <a:cs typeface="Tahoma" panose="020B0604030504040204" pitchFamily="34" charset="0"/>
              </a:rPr>
              <a:t> (Updates – verbal evidence at the hearing).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86542A-D355-4A57-959A-A88F29859A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54" y="394303"/>
            <a:ext cx="840602" cy="92385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314C63F-1540-496C-BFD1-D97A3EEB4DA2}"/>
              </a:ext>
            </a:extLst>
          </p:cNvPr>
          <p:cNvSpPr/>
          <p:nvPr/>
        </p:nvSpPr>
        <p:spPr>
          <a:xfrm>
            <a:off x="1805049" y="666492"/>
            <a:ext cx="85428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ahoma" panose="020B0604030504040204" pitchFamily="34" charset="0"/>
                <a:cs typeface="Tahoma" panose="020B0604030504040204" pitchFamily="34" charset="0"/>
              </a:rPr>
              <a:t>Running an Appeal</a:t>
            </a:r>
          </a:p>
        </p:txBody>
      </p:sp>
      <p:pic>
        <p:nvPicPr>
          <p:cNvPr id="8" name="Picture 7" descr="A drawing of a person&#10;&#10;Description generated with high confidence">
            <a:extLst>
              <a:ext uri="{FF2B5EF4-FFF2-40B4-BE49-F238E27FC236}">
                <a16:creationId xmlns:a16="http://schemas.microsoft.com/office/drawing/2014/main" id="{2C9B9DB8-82D5-431D-AB2A-D18C72B1CE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557" y="2434443"/>
            <a:ext cx="4115215" cy="26214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2906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CBF987-9B21-4018-BA3C-D6833210F7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54" y="394303"/>
            <a:ext cx="840602" cy="9238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30CC40C-2A1A-4F8E-81BE-FFA3CF9D3685}"/>
              </a:ext>
            </a:extLst>
          </p:cNvPr>
          <p:cNvSpPr/>
          <p:nvPr/>
        </p:nvSpPr>
        <p:spPr>
          <a:xfrm>
            <a:off x="1805049" y="666492"/>
            <a:ext cx="85428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ahoma" panose="020B0604030504040204" pitchFamily="34" charset="0"/>
                <a:cs typeface="Tahoma" panose="020B0604030504040204" pitchFamily="34" charset="0"/>
              </a:rPr>
              <a:t>Expert Witnesses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8E4FCB-5B0F-49EF-BDCD-071F7CBF35B5}"/>
              </a:ext>
            </a:extLst>
          </p:cNvPr>
          <p:cNvSpPr/>
          <p:nvPr/>
        </p:nvSpPr>
        <p:spPr>
          <a:xfrm>
            <a:off x="5153891" y="1377540"/>
            <a:ext cx="607059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ea typeface="Tahoma" panose="020B0604030504040204" pitchFamily="34" charset="0"/>
                <a:cs typeface="Tahoma" panose="020B0604030504040204" pitchFamily="34" charset="0"/>
              </a:rPr>
              <a:t>Parents need good independent expert reports to state:</a:t>
            </a:r>
          </a:p>
          <a:p>
            <a:pPr>
              <a:defRPr/>
            </a:pPr>
            <a:endParaRPr lang="en-GB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dirty="0">
                <a:ea typeface="Tahoma" panose="020B0604030504040204" pitchFamily="34" charset="0"/>
                <a:cs typeface="Tahoma" panose="020B0604030504040204" pitchFamily="34" charset="0"/>
              </a:rPr>
              <a:t>What expert help is needed?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dirty="0">
                <a:ea typeface="Tahoma" panose="020B0604030504040204" pitchFamily="34" charset="0"/>
                <a:cs typeface="Tahoma" panose="020B0604030504040204" pitchFamily="34" charset="0"/>
              </a:rPr>
              <a:t>How much?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dirty="0">
                <a:ea typeface="Tahoma" panose="020B0604030504040204" pitchFamily="34" charset="0"/>
                <a:cs typeface="Tahoma" panose="020B0604030504040204" pitchFamily="34" charset="0"/>
              </a:rPr>
              <a:t>How often?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en-GB" dirty="0">
                <a:ea typeface="Tahoma" panose="020B0604030504040204" pitchFamily="34" charset="0"/>
                <a:cs typeface="Tahoma" panose="020B0604030504040204" pitchFamily="34" charset="0"/>
              </a:rPr>
              <a:t>If parents are going to challenge what they have been offered from the LA, they will have to pay for independent expert reports.</a:t>
            </a:r>
          </a:p>
          <a:p>
            <a:pPr>
              <a:defRPr/>
            </a:pPr>
            <a:endParaRPr lang="en-GB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en-GB" dirty="0">
                <a:ea typeface="Tahoma" panose="020B0604030504040204" pitchFamily="34" charset="0"/>
                <a:cs typeface="Tahoma" panose="020B0604030504040204" pitchFamily="34" charset="0"/>
              </a:rPr>
              <a:t>Expert cannot credibly exceed their area of expertise. Parents are therefore likely to need more than one expert.</a:t>
            </a:r>
          </a:p>
          <a:p>
            <a:pPr>
              <a:defRPr/>
            </a:pPr>
            <a:endParaRPr lang="en-GB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en-GB" dirty="0">
                <a:ea typeface="Tahoma" panose="020B0604030504040204" pitchFamily="34" charset="0"/>
                <a:cs typeface="Tahoma" panose="020B0604030504040204" pitchFamily="34" charset="0"/>
              </a:rPr>
              <a:t>Parents cannot dictate to an expert witness. Their view is their on professional view even if parents are paying. They are required to sign a Statement of Truth to this effect.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45A2887-E1E0-4AFF-8586-E251FEB93A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402" y="2058547"/>
            <a:ext cx="20955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AD9DDE-F34D-4150-B5E5-370999D447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54" y="394303"/>
            <a:ext cx="840602" cy="9238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9522316-19DF-484D-A5C3-514848E45F30}"/>
              </a:ext>
            </a:extLst>
          </p:cNvPr>
          <p:cNvSpPr/>
          <p:nvPr/>
        </p:nvSpPr>
        <p:spPr>
          <a:xfrm>
            <a:off x="1805049" y="666492"/>
            <a:ext cx="85428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ahoma" panose="020B0604030504040204" pitchFamily="34" charset="0"/>
                <a:cs typeface="Tahoma" panose="020B0604030504040204" pitchFamily="34" charset="0"/>
              </a:rPr>
              <a:t>Evidence: Expert Witnesses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C5B007-F165-451C-AA3C-1BA748D509F4}"/>
              </a:ext>
            </a:extLst>
          </p:cNvPr>
          <p:cNvSpPr/>
          <p:nvPr/>
        </p:nvSpPr>
        <p:spPr>
          <a:xfrm>
            <a:off x="916553" y="1889030"/>
            <a:ext cx="537737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Parents need to make sure their experts are:</a:t>
            </a:r>
          </a:p>
          <a:p>
            <a:pPr>
              <a:defRPr/>
            </a:pPr>
            <a:endParaRPr lang="en-GB" sz="20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dirty="0">
                <a:ea typeface="Tahoma" panose="020B0604030504040204" pitchFamily="34" charset="0"/>
                <a:cs typeface="Tahoma" panose="020B0604030504040204" pitchFamily="34" charset="0"/>
              </a:rPr>
              <a:t>Willing to quantify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dirty="0">
                <a:ea typeface="Tahoma" panose="020B0604030504040204" pitchFamily="34" charset="0"/>
                <a:cs typeface="Tahoma" panose="020B0604030504040204" pitchFamily="34" charset="0"/>
              </a:rPr>
              <a:t>Willing to attend the SEND Tribunal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dirty="0">
                <a:ea typeface="Tahoma" panose="020B0604030504040204" pitchFamily="34" charset="0"/>
                <a:cs typeface="Tahoma" panose="020B0604030504040204" pitchFamily="34" charset="0"/>
              </a:rPr>
              <a:t>Familiar with the Practice Direction of </a:t>
            </a:r>
            <a:r>
              <a:rPr lang="en-GB" b="1" dirty="0">
                <a:ea typeface="Tahoma" panose="020B0604030504040204" pitchFamily="34" charset="0"/>
                <a:cs typeface="Tahoma" panose="020B0604030504040204" pitchFamily="34" charset="0"/>
              </a:rPr>
              <a:t>Judge John Aitken</a:t>
            </a:r>
            <a:r>
              <a:rPr lang="en-GB" dirty="0">
                <a:ea typeface="Tahoma" panose="020B0604030504040204" pitchFamily="34" charset="0"/>
                <a:cs typeface="Tahoma" panose="020B0604030504040204" pitchFamily="34" charset="0"/>
              </a:rPr>
              <a:t> February 2010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sz="20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If parents get quantified provision in their child’s EHC Plan, the LA has to provide it.</a:t>
            </a:r>
          </a:p>
          <a:p>
            <a:pPr>
              <a:defRPr/>
            </a:pPr>
            <a:endParaRPr lang="en-GB" sz="20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The LA can’t claim unaffordability or not available, they must provide the provision and if necessary buy it in from private practice.</a:t>
            </a:r>
          </a:p>
        </p:txBody>
      </p:sp>
      <p:pic>
        <p:nvPicPr>
          <p:cNvPr id="7" name="Picture 9" descr="Evidence 2">
            <a:extLst>
              <a:ext uri="{FF2B5EF4-FFF2-40B4-BE49-F238E27FC236}">
                <a16:creationId xmlns:a16="http://schemas.microsoft.com/office/drawing/2014/main" id="{2BE03CA1-1024-40FC-AFAC-FC76698EB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298" y="1889030"/>
            <a:ext cx="2754313" cy="407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120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C95F49-9D9B-4C14-8DFE-629AB17EF8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54" y="394303"/>
            <a:ext cx="840602" cy="9238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01BCD20-73A4-4119-9E87-427C01DAC55E}"/>
              </a:ext>
            </a:extLst>
          </p:cNvPr>
          <p:cNvSpPr/>
          <p:nvPr/>
        </p:nvSpPr>
        <p:spPr>
          <a:xfrm>
            <a:off x="1805049" y="666492"/>
            <a:ext cx="85428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ahoma" panose="020B0604030504040204" pitchFamily="34" charset="0"/>
                <a:cs typeface="Tahoma" panose="020B0604030504040204" pitchFamily="34" charset="0"/>
              </a:rPr>
              <a:t>Expert Witnesses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401F4F-E6C0-41CB-B840-BE19125E2A59}"/>
              </a:ext>
            </a:extLst>
          </p:cNvPr>
          <p:cNvSpPr/>
          <p:nvPr/>
        </p:nvSpPr>
        <p:spPr>
          <a:xfrm>
            <a:off x="916553" y="1889030"/>
            <a:ext cx="509236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If Appealing placement, shortly </a:t>
            </a:r>
            <a:r>
              <a:rPr lang="en-GB" sz="2000" b="1" dirty="0">
                <a:ea typeface="Tahoma" panose="020B0604030504040204" pitchFamily="34" charset="0"/>
                <a:cs typeface="Tahoma" panose="020B0604030504040204" pitchFamily="34" charset="0"/>
              </a:rPr>
              <a:t>before</a:t>
            </a: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 any SEND Tribunal hearing, the Independent Educational Psychologist should visit the School/College concerned – if they are refused access, you can apply to the Tribunal for an order using a Request For Changes Form, (RFC).</a:t>
            </a:r>
          </a:p>
          <a:p>
            <a:pPr>
              <a:defRPr/>
            </a:pPr>
            <a:endParaRPr lang="en-GB" sz="20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This adds considerable weight to the expert’s evidence as to the respective suitability of the placements.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768812-6A75-46D3-ADAA-1D1F40758E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455" y="1989529"/>
            <a:ext cx="4419600" cy="3187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654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035AF9-4E62-4BAE-92A1-C344EF8D0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54" y="394303"/>
            <a:ext cx="840602" cy="9238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5FF7281-8E79-461D-A5BB-36CC3B8680EF}"/>
              </a:ext>
            </a:extLst>
          </p:cNvPr>
          <p:cNvSpPr/>
          <p:nvPr/>
        </p:nvSpPr>
        <p:spPr>
          <a:xfrm>
            <a:off x="1805049" y="666492"/>
            <a:ext cx="85428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ahoma" panose="020B0604030504040204" pitchFamily="34" charset="0"/>
                <a:cs typeface="Tahoma" panose="020B0604030504040204" pitchFamily="34" charset="0"/>
              </a:rPr>
              <a:t>Expert Witnesses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454850-C566-4ECB-BD27-246E9584B255}"/>
              </a:ext>
            </a:extLst>
          </p:cNvPr>
          <p:cNvSpPr/>
          <p:nvPr/>
        </p:nvSpPr>
        <p:spPr>
          <a:xfrm>
            <a:off x="916553" y="1889030"/>
            <a:ext cx="53536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The Witnesses are </a:t>
            </a:r>
            <a:r>
              <a:rPr lang="en-GB" sz="2000" b="1" u="sng" dirty="0">
                <a:ea typeface="Tahoma" panose="020B0604030504040204" pitchFamily="34" charset="0"/>
                <a:cs typeface="Tahoma" panose="020B0604030504040204" pitchFamily="34" charset="0"/>
              </a:rPr>
              <a:t>not representatives</a:t>
            </a: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. Parents should not expect their witnesses to be the representatives. </a:t>
            </a:r>
          </a:p>
          <a:p>
            <a:pPr algn="just">
              <a:defRPr/>
            </a:pPr>
            <a:endParaRPr lang="en-GB" sz="20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defRPr/>
            </a:pP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The role of the expert witnesses </a:t>
            </a:r>
            <a:r>
              <a:rPr lang="en-GB" sz="2000" b="1" u="sng" dirty="0">
                <a:ea typeface="Tahoma" panose="020B0604030504040204" pitchFamily="34" charset="0"/>
                <a:cs typeface="Tahoma" panose="020B0604030504040204" pitchFamily="34" charset="0"/>
              </a:rPr>
              <a:t>is not</a:t>
            </a: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en-GB" sz="2000" b="1" u="sng" dirty="0">
                <a:ea typeface="Tahoma" panose="020B0604030504040204" pitchFamily="34" charset="0"/>
                <a:cs typeface="Tahoma" panose="020B0604030504040204" pitchFamily="34" charset="0"/>
              </a:rPr>
              <a:t>make legal points</a:t>
            </a: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, ask questions, and give a closing submission (Speech). Need Solicitor/Barrister for that. </a:t>
            </a:r>
          </a:p>
          <a:p>
            <a:pPr algn="just">
              <a:defRPr/>
            </a:pPr>
            <a:endParaRPr lang="en-GB" sz="20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defRPr/>
            </a:pP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Many good experts </a:t>
            </a:r>
            <a:r>
              <a:rPr lang="en-GB" sz="2000" b="1" u="sng" dirty="0">
                <a:ea typeface="Tahoma" panose="020B0604030504040204" pitchFamily="34" charset="0"/>
                <a:cs typeface="Tahoma" panose="020B0604030504040204" pitchFamily="34" charset="0"/>
              </a:rPr>
              <a:t>refuse to accept cases</a:t>
            </a: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 without legal representation, due to </a:t>
            </a:r>
            <a:r>
              <a:rPr lang="en-GB" sz="2000" b="1" u="sng" dirty="0">
                <a:ea typeface="Tahoma" panose="020B0604030504040204" pitchFamily="34" charset="0"/>
                <a:cs typeface="Tahoma" panose="020B0604030504040204" pitchFamily="34" charset="0"/>
              </a:rPr>
              <a:t>past inappropriate expectation</a:t>
            </a: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 from parents.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6D6A57-BADD-4376-AA68-0DF35B86DA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396" y="2069305"/>
            <a:ext cx="3405466" cy="3405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209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040" y="5134853"/>
            <a:ext cx="1210176" cy="1330037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961481" y="3236829"/>
            <a:ext cx="62690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en-US" sz="4000" b="1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Thank you for listening 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0" y="3899026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altLang="en-US" dirty="0">
                <a:solidFill>
                  <a:schemeClr val="accent1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www.senlegal.co.uk</a:t>
            </a:r>
            <a:endParaRPr lang="en-GB" altLang="en-US" i="1" dirty="0">
              <a:solidFill>
                <a:schemeClr val="accent1">
                  <a:lumMod val="7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11" descr="twit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860" y="4902601"/>
            <a:ext cx="2495550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Facebook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359" y="5392677"/>
            <a:ext cx="2459037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725C718-183A-4511-AF0D-7148B2CEB5EC}"/>
              </a:ext>
            </a:extLst>
          </p:cNvPr>
          <p:cNvSpPr/>
          <p:nvPr/>
        </p:nvSpPr>
        <p:spPr>
          <a:xfrm>
            <a:off x="1048512" y="557761"/>
            <a:ext cx="1009497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sz="2400" b="1" dirty="0">
                <a:solidFill>
                  <a:srgbClr val="00B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 hope you have found this a useful snapshot guide to SEN, entitlement, provision and the Appeals process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2400" b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ahoma" panose="020B0604030504040204" pitchFamily="34" charset="0"/>
                <a:cs typeface="Tahoma" panose="020B0604030504040204" pitchFamily="34" charset="0"/>
              </a:rPr>
              <a:t>Special Needs and Legal Entitlement – 2</a:t>
            </a:r>
            <a:r>
              <a:rPr lang="en-GB" altLang="en-US" sz="2400" b="1" baseline="30000" dirty="0">
                <a:latin typeface="Tahoma" panose="020B0604030504040204" pitchFamily="34" charset="0"/>
                <a:cs typeface="Tahoma" panose="020B0604030504040204" pitchFamily="34" charset="0"/>
              </a:rPr>
              <a:t>nd</a:t>
            </a:r>
            <a:r>
              <a:rPr lang="en-GB" altLang="en-US" sz="2400" b="1" dirty="0">
                <a:latin typeface="Tahoma" panose="020B0604030504040204" pitchFamily="34" charset="0"/>
                <a:cs typeface="Tahoma" panose="020B0604030504040204" pitchFamily="34" charset="0"/>
              </a:rPr>
              <a:t> Edition available now!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ahoma" panose="020B0604030504040204" pitchFamily="34" charset="0"/>
                <a:cs typeface="Tahoma" panose="020B0604030504040204" pitchFamily="34" charset="0"/>
              </a:rPr>
              <a:t>Discounted price on our stall today only £15.00</a:t>
            </a:r>
          </a:p>
          <a:p>
            <a:pPr algn="ctr">
              <a:spcBef>
                <a:spcPct val="0"/>
              </a:spcBef>
            </a:pPr>
            <a:endParaRPr lang="en-GB" altLang="en-US" sz="3200" b="1" dirty="0">
              <a:solidFill>
                <a:srgbClr val="00B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24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A3EB6D-5A12-4791-973F-68252B1BD8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23" y="4598180"/>
            <a:ext cx="1371514" cy="206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617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indoor, wall&#10;&#10;Description generated with high confidence">
            <a:extLst>
              <a:ext uri="{FF2B5EF4-FFF2-40B4-BE49-F238E27FC236}">
                <a16:creationId xmlns:a16="http://schemas.microsoft.com/office/drawing/2014/main" id="{9948F0F9-CA4A-47F4-B9D4-395BF8C80C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4" y="1268225"/>
            <a:ext cx="3515239" cy="46869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6BCC384-EB2C-4C89-96E7-005E49166A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54" y="394303"/>
            <a:ext cx="840602" cy="9238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F0051C1-62F0-42CA-BF48-9A14590467FA}"/>
              </a:ext>
            </a:extLst>
          </p:cNvPr>
          <p:cNvSpPr/>
          <p:nvPr/>
        </p:nvSpPr>
        <p:spPr>
          <a:xfrm>
            <a:off x="4474725" y="806560"/>
            <a:ext cx="33217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ahoma" panose="020B0604030504040204" pitchFamily="34" charset="0"/>
                <a:cs typeface="Tahoma" panose="020B0604030504040204" pitchFamily="34" charset="0"/>
              </a:rPr>
              <a:t>Last year revisited…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B54C48-929F-4B2F-BAE2-4A1C3C55FA38}"/>
              </a:ext>
            </a:extLst>
          </p:cNvPr>
          <p:cNvSpPr/>
          <p:nvPr/>
        </p:nvSpPr>
        <p:spPr>
          <a:xfrm>
            <a:off x="2304220" y="1669806"/>
            <a:ext cx="76627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800" b="1" dirty="0">
                <a:ea typeface="Tahoma" panose="020B0604030504040204" pitchFamily="34" charset="0"/>
                <a:cs typeface="Tahoma" panose="020B0604030504040204" pitchFamily="34" charset="0"/>
              </a:rPr>
              <a:t>There are two classes of children </a:t>
            </a:r>
          </a:p>
          <a:p>
            <a:pPr algn="ctr">
              <a:defRPr/>
            </a:pPr>
            <a:r>
              <a:rPr lang="en-GB" sz="2800" b="1" u="sng" dirty="0">
                <a:ea typeface="Tahoma" panose="020B0604030504040204" pitchFamily="34" charset="0"/>
                <a:cs typeface="Tahoma" panose="020B0604030504040204" pitchFamily="34" charset="0"/>
              </a:rPr>
              <a:t>those with an EHC Plan </a:t>
            </a:r>
            <a:r>
              <a:rPr lang="en-GB" sz="2800" b="1" dirty="0"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GB" sz="2800" b="1" u="sng" dirty="0">
                <a:ea typeface="Tahoma" panose="020B0604030504040204" pitchFamily="34" charset="0"/>
                <a:cs typeface="Tahoma" panose="020B0604030504040204" pitchFamily="34" charset="0"/>
              </a:rPr>
              <a:t>those without</a:t>
            </a:r>
            <a:r>
              <a:rPr lang="en-GB" sz="2800" b="1" dirty="0"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66457D-5821-4048-B69A-8AFCEFC0902E}"/>
              </a:ext>
            </a:extLst>
          </p:cNvPr>
          <p:cNvSpPr/>
          <p:nvPr/>
        </p:nvSpPr>
        <p:spPr>
          <a:xfrm>
            <a:off x="2936994" y="3025494"/>
            <a:ext cx="75047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GB" sz="2400" dirty="0">
                <a:ea typeface="Tahoma" panose="020B0604030504040204" pitchFamily="34" charset="0"/>
                <a:cs typeface="Tahoma" panose="020B0604030504040204" pitchFamily="34" charset="0"/>
              </a:rPr>
              <a:t>Any parent, young person or school can request an EHC Needs Assessment under section 36(1) of the Children and Families Act 2014.</a:t>
            </a:r>
          </a:p>
          <a:p>
            <a:pPr>
              <a:defRPr/>
            </a:pPr>
            <a:endParaRPr lang="en-GB" sz="24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GB" sz="2400" dirty="0">
                <a:ea typeface="Tahoma" panose="020B0604030504040204" pitchFamily="34" charset="0"/>
                <a:cs typeface="Tahoma" panose="020B0604030504040204" pitchFamily="34" charset="0"/>
              </a:rPr>
              <a:t>It does NOT have to be the school who requests this.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140C9E9D-705D-43FA-BCAF-4E2A3E46E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58354" y="6150223"/>
            <a:ext cx="2133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5B7A688-DEC2-4C39-9A48-9E353D102156}" type="slidenum">
              <a:rPr lang="en-GB" altLang="en-US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GB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09739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3B978A5-968A-4EDB-A631-ED4CF223D6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213" y="2955975"/>
            <a:ext cx="5020767" cy="35982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768D53-AE1B-4DE0-96D9-DA39486578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54" y="394303"/>
            <a:ext cx="840602" cy="9238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90F0F9-E6DA-433C-B9D1-56285DC4A0CF}"/>
              </a:ext>
            </a:extLst>
          </p:cNvPr>
          <p:cNvSpPr/>
          <p:nvPr/>
        </p:nvSpPr>
        <p:spPr>
          <a:xfrm>
            <a:off x="3625213" y="808239"/>
            <a:ext cx="4437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ahoma" panose="020B0604030504040204" pitchFamily="34" charset="0"/>
                <a:cs typeface="Tahoma" panose="020B0604030504040204" pitchFamily="34" charset="0"/>
              </a:rPr>
              <a:t>The EHC Needs Assessment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3FD61B-7812-4F72-AD54-AE9CBC7D337C}"/>
              </a:ext>
            </a:extLst>
          </p:cNvPr>
          <p:cNvSpPr/>
          <p:nvPr/>
        </p:nvSpPr>
        <p:spPr>
          <a:xfrm>
            <a:off x="475013" y="1731944"/>
            <a:ext cx="1129074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The Application process does </a:t>
            </a:r>
            <a:r>
              <a:rPr lang="en-GB" sz="2000" u="sng" dirty="0">
                <a:ea typeface="Tahoma" panose="020B0604030504040204" pitchFamily="34" charset="0"/>
                <a:cs typeface="Tahoma" panose="020B0604030504040204" pitchFamily="34" charset="0"/>
              </a:rPr>
              <a:t>NOT</a:t>
            </a: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 have to be laborious. Section 36 does not require any particular form(s) to be filled out. Particularly important for schools who do not have time.</a:t>
            </a:r>
          </a:p>
          <a:p>
            <a:pPr algn="just">
              <a:defRPr/>
            </a:pPr>
            <a:endParaRPr lang="en-GB" sz="20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defRPr/>
            </a:pP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One simple A4 page is still a valid application – too much information is sometimes detrimental to your application.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4ABA15-5F7F-4306-BBAF-A3AE3D79B40D}"/>
              </a:ext>
            </a:extLst>
          </p:cNvPr>
          <p:cNvSpPr/>
          <p:nvPr/>
        </p:nvSpPr>
        <p:spPr>
          <a:xfrm rot="21195213">
            <a:off x="4623880" y="3787194"/>
            <a:ext cx="263829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There is no </a:t>
            </a:r>
          </a:p>
          <a:p>
            <a:pPr algn="ctr">
              <a:defRPr/>
            </a:pPr>
            <a:r>
              <a:rPr lang="en-GB" sz="2000" i="1" dirty="0">
                <a:ea typeface="Tahoma" panose="020B0604030504040204" pitchFamily="34" charset="0"/>
                <a:cs typeface="Tahoma" panose="020B0604030504040204" pitchFamily="34" charset="0"/>
              </a:rPr>
              <a:t>“if we can afford it”</a:t>
            </a: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>
              <a:defRPr/>
            </a:pP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clause anywhere in the Code of Practice, Legislation or Case Law.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A893BC45-5C92-40B3-8188-2732B3F11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58354" y="6150223"/>
            <a:ext cx="2133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5B7A688-DEC2-4C39-9A48-9E353D102156}" type="slidenum">
              <a:rPr lang="en-GB" altLang="en-US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GB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92152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7D0DE3-AD80-4621-A9EE-2643F67E32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54" y="394303"/>
            <a:ext cx="840602" cy="9238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6BB365E-2FD4-47C6-986E-59ABDCC7460B}"/>
              </a:ext>
            </a:extLst>
          </p:cNvPr>
          <p:cNvSpPr/>
          <p:nvPr/>
        </p:nvSpPr>
        <p:spPr>
          <a:xfrm>
            <a:off x="4924365" y="806560"/>
            <a:ext cx="24224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ahoma" panose="020B0604030504040204" pitchFamily="34" charset="0"/>
                <a:cs typeface="Tahoma" panose="020B0604030504040204" pitchFamily="34" charset="0"/>
              </a:rPr>
              <a:t>The Legal Test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9DE695-6772-4FDD-B567-EC7917B85405}"/>
              </a:ext>
            </a:extLst>
          </p:cNvPr>
          <p:cNvSpPr/>
          <p:nvPr/>
        </p:nvSpPr>
        <p:spPr>
          <a:xfrm>
            <a:off x="1041080" y="1318162"/>
            <a:ext cx="546659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400" u="sng" dirty="0">
                <a:ea typeface="Tahoma" panose="020B0604030504040204" pitchFamily="34" charset="0"/>
                <a:cs typeface="Tahoma" panose="020B0604030504040204" pitchFamily="34" charset="0"/>
              </a:rPr>
              <a:t>The Legal Test has not changed.</a:t>
            </a:r>
          </a:p>
          <a:p>
            <a:pPr>
              <a:defRPr/>
            </a:pPr>
            <a:endParaRPr lang="en-GB" sz="24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en-GB" sz="2400" dirty="0">
                <a:ea typeface="Tahoma" panose="020B0604030504040204" pitchFamily="34" charset="0"/>
                <a:cs typeface="Tahoma" panose="020B0604030504040204" pitchFamily="34" charset="0"/>
              </a:rPr>
              <a:t>Under S36(8) of the Children &amp; Families Act 2014: the Local Authority </a:t>
            </a:r>
            <a:r>
              <a:rPr lang="en-GB" sz="2400" u="sng" dirty="0">
                <a:ea typeface="Tahoma" panose="020B0604030504040204" pitchFamily="34" charset="0"/>
                <a:cs typeface="Tahoma" panose="020B0604030504040204" pitchFamily="34" charset="0"/>
              </a:rPr>
              <a:t>must</a:t>
            </a:r>
            <a:r>
              <a:rPr lang="en-GB" sz="2400" dirty="0">
                <a:ea typeface="Tahoma" panose="020B0604030504040204" pitchFamily="34" charset="0"/>
                <a:cs typeface="Tahoma" panose="020B0604030504040204" pitchFamily="34" charset="0"/>
              </a:rPr>
              <a:t> secure an EHC Needs assessment if the Authority is of the opinion that : -</a:t>
            </a:r>
          </a:p>
          <a:p>
            <a:pPr>
              <a:defRPr/>
            </a:pPr>
            <a:endParaRPr lang="en-GB" sz="24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AutoNum type="alphaLcParenBoth"/>
              <a:defRPr/>
            </a:pPr>
            <a:r>
              <a:rPr lang="en-GB" sz="2400" dirty="0">
                <a:ea typeface="Tahoma" panose="020B0604030504040204" pitchFamily="34" charset="0"/>
                <a:cs typeface="Tahoma" panose="020B0604030504040204" pitchFamily="34" charset="0"/>
              </a:rPr>
              <a:t>The child or young person </a:t>
            </a:r>
            <a:r>
              <a:rPr lang="en-GB" sz="2400" b="1" dirty="0">
                <a:ea typeface="Tahoma" panose="020B0604030504040204" pitchFamily="34" charset="0"/>
                <a:cs typeface="Tahoma" panose="020B0604030504040204" pitchFamily="34" charset="0"/>
              </a:rPr>
              <a:t>has</a:t>
            </a:r>
            <a:r>
              <a:rPr lang="en-GB" sz="2400" dirty="0">
                <a:ea typeface="Tahoma" panose="020B0604030504040204" pitchFamily="34" charset="0"/>
                <a:cs typeface="Tahoma" panose="020B0604030504040204" pitchFamily="34" charset="0"/>
              </a:rPr>
              <a:t> or </a:t>
            </a:r>
            <a:r>
              <a:rPr lang="en-GB" sz="2400" b="1" dirty="0">
                <a:ea typeface="Tahoma" panose="020B0604030504040204" pitchFamily="34" charset="0"/>
                <a:cs typeface="Tahoma" panose="020B0604030504040204" pitchFamily="34" charset="0"/>
              </a:rPr>
              <a:t>MAY</a:t>
            </a:r>
            <a:r>
              <a:rPr lang="en-GB" sz="240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b="1" dirty="0">
                <a:ea typeface="Tahoma" panose="020B0604030504040204" pitchFamily="34" charset="0"/>
                <a:cs typeface="Tahoma" panose="020B0604030504040204" pitchFamily="34" charset="0"/>
              </a:rPr>
              <a:t>have </a:t>
            </a:r>
            <a:r>
              <a:rPr lang="en-GB" sz="2400" dirty="0">
                <a:ea typeface="Tahoma" panose="020B0604030504040204" pitchFamily="34" charset="0"/>
                <a:cs typeface="Tahoma" panose="020B0604030504040204" pitchFamily="34" charset="0"/>
              </a:rPr>
              <a:t>special educational needs</a:t>
            </a:r>
          </a:p>
          <a:p>
            <a:pPr marL="457200" indent="-457200">
              <a:buAutoNum type="alphaLcParenBoth"/>
              <a:defRPr/>
            </a:pPr>
            <a:endParaRPr lang="en-GB" sz="24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AutoNum type="alphaLcParenBoth"/>
              <a:defRPr/>
            </a:pPr>
            <a:r>
              <a:rPr lang="en-GB" sz="2400" dirty="0">
                <a:ea typeface="Tahoma" panose="020B0604030504040204" pitchFamily="34" charset="0"/>
                <a:cs typeface="Tahoma" panose="020B0604030504040204" pitchFamily="34" charset="0"/>
              </a:rPr>
              <a:t>It </a:t>
            </a:r>
            <a:r>
              <a:rPr lang="en-GB" sz="2400" b="1" dirty="0">
                <a:ea typeface="Tahoma" panose="020B0604030504040204" pitchFamily="34" charset="0"/>
                <a:cs typeface="Tahoma" panose="020B0604030504040204" pitchFamily="34" charset="0"/>
              </a:rPr>
              <a:t>MAY</a:t>
            </a:r>
            <a:r>
              <a:rPr lang="en-GB" sz="2400" dirty="0">
                <a:ea typeface="Tahoma" panose="020B0604030504040204" pitchFamily="34" charset="0"/>
                <a:cs typeface="Tahoma" panose="020B0604030504040204" pitchFamily="34" charset="0"/>
              </a:rPr>
              <a:t> be </a:t>
            </a:r>
            <a:r>
              <a:rPr lang="en-GB" sz="2400" u="sng" dirty="0">
                <a:ea typeface="Tahoma" panose="020B0604030504040204" pitchFamily="34" charset="0"/>
                <a:cs typeface="Tahoma" panose="020B0604030504040204" pitchFamily="34" charset="0"/>
              </a:rPr>
              <a:t>necessary</a:t>
            </a:r>
            <a:r>
              <a:rPr lang="en-GB" sz="2400" dirty="0">
                <a:ea typeface="Tahoma" panose="020B0604030504040204" pitchFamily="34" charset="0"/>
                <a:cs typeface="Tahoma" panose="020B0604030504040204" pitchFamily="34" charset="0"/>
              </a:rPr>
              <a:t> for </a:t>
            </a:r>
            <a:r>
              <a:rPr lang="en-GB" sz="2400" u="sng" dirty="0">
                <a:ea typeface="Tahoma" panose="020B0604030504040204" pitchFamily="34" charset="0"/>
                <a:cs typeface="Tahoma" panose="020B0604030504040204" pitchFamily="34" charset="0"/>
              </a:rPr>
              <a:t>special educational provision</a:t>
            </a:r>
            <a:r>
              <a:rPr lang="en-GB" sz="2400" dirty="0">
                <a:ea typeface="Tahoma" panose="020B0604030504040204" pitchFamily="34" charset="0"/>
                <a:cs typeface="Tahoma" panose="020B0604030504040204" pitchFamily="34" charset="0"/>
              </a:rPr>
              <a:t> to be made for the child or young person.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1B3669-C767-440B-9371-C66470A5A4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242" y="2229908"/>
            <a:ext cx="3353375" cy="2870489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8319775A-E943-42B1-B40E-B891916EE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58354" y="6150223"/>
            <a:ext cx="2133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5B7A688-DEC2-4C39-9A48-9E353D102156}" type="slidenum">
              <a:rPr lang="en-GB" altLang="en-US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GB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72946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D46525-A76E-454C-A362-6AC46D8742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54" y="394303"/>
            <a:ext cx="840602" cy="9238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DC8B2B0-3A31-4485-AB82-EF693A928867}"/>
              </a:ext>
            </a:extLst>
          </p:cNvPr>
          <p:cNvSpPr/>
          <p:nvPr/>
        </p:nvSpPr>
        <p:spPr>
          <a:xfrm>
            <a:off x="3607511" y="625837"/>
            <a:ext cx="50561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ahoma" panose="020B0604030504040204" pitchFamily="34" charset="0"/>
                <a:cs typeface="Tahoma" panose="020B0604030504040204" pitchFamily="34" charset="0"/>
              </a:rPr>
              <a:t>EHC Needs Assessment Process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69857046-96DF-445B-9810-F12422B3B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58354" y="6150223"/>
            <a:ext cx="2133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5B7A688-DEC2-4C39-9A48-9E353D102156}" type="slidenum">
              <a:rPr lang="en-GB" altLang="en-US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GB" altLang="en-US" sz="1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49A5BDC-F2F3-408E-8DCD-5C4AC3344C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490" y="2085899"/>
            <a:ext cx="3001727" cy="3001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AE66FA2-3F00-4DDE-80F1-3AE575D47902}"/>
              </a:ext>
            </a:extLst>
          </p:cNvPr>
          <p:cNvSpPr txBox="1"/>
          <p:nvPr/>
        </p:nvSpPr>
        <p:spPr>
          <a:xfrm>
            <a:off x="615861" y="1479694"/>
            <a:ext cx="804784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000" b="1" dirty="0">
                <a:ea typeface="Tahoma" panose="020B0604030504040204" pitchFamily="34" charset="0"/>
                <a:cs typeface="Tahoma" panose="020B0604030504040204" pitchFamily="34" charset="0"/>
              </a:rPr>
              <a:t>Full EHC Needs Assessment needs to be carried out. </a:t>
            </a:r>
          </a:p>
          <a:p>
            <a:pPr>
              <a:defRPr/>
            </a:pP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Needs and Provision should NOT be simply “cut and pasted” from a child’s old Statement to their new EHC Plan. </a:t>
            </a:r>
          </a:p>
          <a:p>
            <a:pPr>
              <a:defRPr/>
            </a:pPr>
            <a:endParaRPr lang="en-GB" sz="20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The list of assessments which should be undertaken for a new EHCP </a:t>
            </a:r>
          </a:p>
          <a:p>
            <a:pPr>
              <a:defRPr/>
            </a:pPr>
            <a:r>
              <a:rPr lang="en-GB" i="1" dirty="0">
                <a:ea typeface="Tahoma" panose="020B0604030504040204" pitchFamily="34" charset="0"/>
                <a:cs typeface="Tahoma" panose="020B0604030504040204" pitchFamily="34" charset="0"/>
              </a:rPr>
              <a:t>(Regulation 6 of The Special Educational Needs &amp; Disability Regulations 2014 No1330) </a:t>
            </a:r>
          </a:p>
          <a:p>
            <a:pPr>
              <a:defRPr/>
            </a:pPr>
            <a:endParaRPr lang="en-GB" sz="20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Advices are: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Parent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Head/SENCO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Medical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Educational Psychological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Social Care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Hearing &amp; visual impairment where relevant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7193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699AC567-538B-4C9A-B21A-EC77BEDFE3F5}"/>
              </a:ext>
            </a:extLst>
          </p:cNvPr>
          <p:cNvSpPr/>
          <p:nvPr/>
        </p:nvSpPr>
        <p:spPr>
          <a:xfrm>
            <a:off x="2465620" y="1502197"/>
            <a:ext cx="6828312" cy="1056345"/>
          </a:xfrm>
          <a:prstGeom prst="wedgeEllipseCallout">
            <a:avLst>
              <a:gd name="adj1" fmla="val -49264"/>
              <a:gd name="adj2" fmla="val 77149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3942B2F1-BBF0-4BB8-9EBD-2738CB4E6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470" y="2706171"/>
            <a:ext cx="1940174" cy="33788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2D02424-ADFA-4BC1-8A6A-49C6997F25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54" y="394303"/>
            <a:ext cx="840602" cy="9238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BCEEC34-D4F8-4A91-B8E0-9089A6D1623F}"/>
              </a:ext>
            </a:extLst>
          </p:cNvPr>
          <p:cNvSpPr/>
          <p:nvPr/>
        </p:nvSpPr>
        <p:spPr>
          <a:xfrm>
            <a:off x="3654790" y="803966"/>
            <a:ext cx="49616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ahoma" panose="020B0604030504040204" pitchFamily="34" charset="0"/>
                <a:cs typeface="Tahoma" panose="020B0604030504040204" pitchFamily="34" charset="0"/>
              </a:rPr>
              <a:t>Misinformation – often post 16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09FF05-C32B-4EFB-B3D2-C0EE5362CCD1}"/>
              </a:ext>
            </a:extLst>
          </p:cNvPr>
          <p:cNvSpPr/>
          <p:nvPr/>
        </p:nvSpPr>
        <p:spPr>
          <a:xfrm>
            <a:off x="2859600" y="1813779"/>
            <a:ext cx="73745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000" b="1" dirty="0">
                <a:ea typeface="Tahoma" panose="020B0604030504040204" pitchFamily="34" charset="0"/>
                <a:cs typeface="Tahoma" panose="020B0604030504040204" pitchFamily="34" charset="0"/>
              </a:rPr>
              <a:t>“You don’t need an EHC Plan for that, that is Social Care”.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7FBCB9-3A52-4A34-8906-8516D77FFC01}"/>
              </a:ext>
            </a:extLst>
          </p:cNvPr>
          <p:cNvSpPr/>
          <p:nvPr/>
        </p:nvSpPr>
        <p:spPr>
          <a:xfrm>
            <a:off x="2731132" y="2903195"/>
            <a:ext cx="73745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400" b="1" dirty="0">
                <a:ea typeface="Tahoma" panose="020B0604030504040204" pitchFamily="34" charset="0"/>
                <a:cs typeface="Tahoma" panose="020B0604030504040204" pitchFamily="34" charset="0"/>
              </a:rPr>
              <a:t>Special Educational Provision has been redefined.</a:t>
            </a:r>
          </a:p>
          <a:p>
            <a:pPr>
              <a:defRPr/>
            </a:pPr>
            <a:endParaRPr lang="en-GB" sz="2400" b="1" u="sng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428A37-27C1-4B80-B048-8648ED8EBF58}"/>
              </a:ext>
            </a:extLst>
          </p:cNvPr>
          <p:cNvSpPr/>
          <p:nvPr/>
        </p:nvSpPr>
        <p:spPr>
          <a:xfrm>
            <a:off x="3040083" y="3657268"/>
            <a:ext cx="567938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GB" sz="2400" i="1" dirty="0">
                <a:ea typeface="Tahoma" panose="020B0604030504040204" pitchFamily="34" charset="0"/>
                <a:cs typeface="Tahoma" panose="020B0604030504040204" pitchFamily="34" charset="0"/>
              </a:rPr>
              <a:t>“Healthcare provision or social care provision </a:t>
            </a:r>
            <a:r>
              <a:rPr lang="en-GB" sz="2400" i="1" u="sng" dirty="0">
                <a:ea typeface="Tahoma" panose="020B0604030504040204" pitchFamily="34" charset="0"/>
                <a:cs typeface="Tahoma" panose="020B0604030504040204" pitchFamily="34" charset="0"/>
              </a:rPr>
              <a:t>which educates or trains</a:t>
            </a:r>
            <a:r>
              <a:rPr lang="en-GB" sz="2400" i="1" dirty="0">
                <a:ea typeface="Tahoma" panose="020B0604030504040204" pitchFamily="34" charset="0"/>
                <a:cs typeface="Tahoma" panose="020B0604030504040204" pitchFamily="34" charset="0"/>
              </a:rPr>
              <a:t> a child or young person is to be treated as special educational provision (instead of healthcare provision or social care provision)”.</a:t>
            </a:r>
          </a:p>
          <a:p>
            <a:pPr algn="just">
              <a:defRPr/>
            </a:pPr>
            <a:endParaRPr lang="en-GB" sz="2000" b="1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defRPr/>
            </a:pPr>
            <a:r>
              <a:rPr lang="en-GB" sz="2000" b="1" dirty="0">
                <a:ea typeface="Tahoma" panose="020B0604030504040204" pitchFamily="34" charset="0"/>
                <a:cs typeface="Tahoma" panose="020B0604030504040204" pitchFamily="34" charset="0"/>
              </a:rPr>
              <a:t>Section 21(5) of The Children and Families Act 2014.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92BF9E35-7795-4DAC-915A-FABB1A7B4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58354" y="6150223"/>
            <a:ext cx="2133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5B7A688-DEC2-4C39-9A48-9E353D102156}" type="slidenum">
              <a:rPr lang="en-GB" altLang="en-US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GB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4196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6ADF45-FD7C-4708-AB74-D710099C95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54" y="394303"/>
            <a:ext cx="840602" cy="9238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C9982A9-A1D6-4702-B04C-276B639C955E}"/>
              </a:ext>
            </a:extLst>
          </p:cNvPr>
          <p:cNvSpPr/>
          <p:nvPr/>
        </p:nvSpPr>
        <p:spPr>
          <a:xfrm>
            <a:off x="4871478" y="803966"/>
            <a:ext cx="25282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ahoma" panose="020B0604030504040204" pitchFamily="34" charset="0"/>
                <a:cs typeface="Tahoma" panose="020B0604030504040204" pitchFamily="34" charset="0"/>
              </a:rPr>
              <a:t>Misinformation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97B274-47C5-4408-93A7-896FF5F21197}"/>
              </a:ext>
            </a:extLst>
          </p:cNvPr>
          <p:cNvSpPr/>
          <p:nvPr/>
        </p:nvSpPr>
        <p:spPr>
          <a:xfrm>
            <a:off x="714583" y="1479549"/>
            <a:ext cx="108420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400" b="1" dirty="0">
                <a:ea typeface="Tahoma" panose="020B0604030504040204" pitchFamily="34" charset="0"/>
                <a:cs typeface="Tahoma" panose="020B0604030504040204" pitchFamily="34" charset="0"/>
              </a:rPr>
              <a:t>High-functioning autistic children who are not visibly failing.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87314C-7549-436D-AEBF-C69D9C0BF2F6}"/>
              </a:ext>
            </a:extLst>
          </p:cNvPr>
          <p:cNvSpPr/>
          <p:nvPr/>
        </p:nvSpPr>
        <p:spPr>
          <a:xfrm>
            <a:off x="4407452" y="2102601"/>
            <a:ext cx="5450902" cy="3008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GB" sz="2000" b="1" dirty="0">
                <a:ea typeface="Tahoma" panose="020B0604030504040204" pitchFamily="34" charset="0"/>
                <a:cs typeface="Tahoma" panose="020B0604030504040204" pitchFamily="34" charset="0"/>
              </a:rPr>
              <a:t>Para 6.23 Code of Practice</a:t>
            </a:r>
          </a:p>
          <a:p>
            <a:pPr algn="just">
              <a:defRPr/>
            </a:pPr>
            <a:endParaRPr lang="en-GB" sz="1100" b="1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defRPr/>
            </a:pPr>
            <a:r>
              <a:rPr lang="en-GB" i="1" dirty="0">
                <a:ea typeface="Tahoma" panose="020B0604030504040204" pitchFamily="34" charset="0"/>
                <a:cs typeface="Tahoma" panose="020B0604030504040204" pitchFamily="34" charset="0"/>
              </a:rPr>
              <a:t>“It should not be assumed that attainment in line with chronological age means that there is no learning difficulty or disability. </a:t>
            </a:r>
            <a:r>
              <a:rPr lang="en-GB" i="1" u="sng" dirty="0">
                <a:ea typeface="Tahoma" panose="020B0604030504040204" pitchFamily="34" charset="0"/>
                <a:cs typeface="Tahoma" panose="020B0604030504040204" pitchFamily="34" charset="0"/>
              </a:rPr>
              <a:t>Some learning difficulties occur across a range of cognitive ability and left unaddressed may lead to frustration, which may manifest itself as disaffection, emotional or behavioural difficulties”.</a:t>
            </a:r>
          </a:p>
          <a:p>
            <a:pPr algn="just">
              <a:defRPr/>
            </a:pPr>
            <a:endParaRPr lang="en-GB" sz="105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defRPr/>
            </a:pPr>
            <a:r>
              <a:rPr lang="en-GB" sz="2000" b="1" dirty="0">
                <a:ea typeface="Tahoma" panose="020B0604030504040204" pitchFamily="34" charset="0"/>
                <a:cs typeface="Tahoma" panose="020B0604030504040204" pitchFamily="34" charset="0"/>
              </a:rPr>
              <a:t>Hertfordshire County Council v (1) MC &amp; (2) KC SEN 2016 UKUT 385 (AAC) </a:t>
            </a: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on this issue.</a:t>
            </a:r>
            <a:endParaRPr lang="en-GB" sz="2000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874095E1-EE41-40E9-8BC4-3ECFE8CBA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58354" y="6150223"/>
            <a:ext cx="2133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5B7A688-DEC2-4C39-9A48-9E353D102156}" type="slidenum">
              <a:rPr lang="en-GB" altLang="en-US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GB" altLang="en-US" sz="1400" dirty="0"/>
          </a:p>
        </p:txBody>
      </p:sp>
      <p:pic>
        <p:nvPicPr>
          <p:cNvPr id="10" name="Picture 9" descr="A close up of a street sign on a pole&#10;&#10;Description generated with very high confidence">
            <a:extLst>
              <a:ext uri="{FF2B5EF4-FFF2-40B4-BE49-F238E27FC236}">
                <a16:creationId xmlns:a16="http://schemas.microsoft.com/office/drawing/2014/main" id="{D3A25418-A6FF-4517-8F30-9AABE6E5E8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60" y="2242963"/>
            <a:ext cx="3269691" cy="3269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D9F6EC-8612-4051-A322-6D58542615AF}"/>
              </a:ext>
            </a:extLst>
          </p:cNvPr>
          <p:cNvSpPr txBox="1"/>
          <p:nvPr/>
        </p:nvSpPr>
        <p:spPr>
          <a:xfrm>
            <a:off x="4053177" y="5480692"/>
            <a:ext cx="66931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FYI: You can get an EHC Plan for children with specific learning </a:t>
            </a:r>
          </a:p>
          <a:p>
            <a:r>
              <a:rPr lang="en-GB" sz="2000" dirty="0"/>
              <a:t>difficulties i.e. dyslexia.</a:t>
            </a:r>
          </a:p>
        </p:txBody>
      </p:sp>
    </p:spTree>
    <p:extLst>
      <p:ext uri="{BB962C8B-B14F-4D97-AF65-F5344CB8AC3E}">
        <p14:creationId xmlns:p14="http://schemas.microsoft.com/office/powerpoint/2010/main" val="413702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ck that is on a white surface&#10;&#10;Description generated with high confidence">
            <a:extLst>
              <a:ext uri="{FF2B5EF4-FFF2-40B4-BE49-F238E27FC236}">
                <a16:creationId xmlns:a16="http://schemas.microsoft.com/office/drawing/2014/main" id="{179DC444-BF22-4E19-A1E8-2EE02606DC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451" y="1648089"/>
            <a:ext cx="4052660" cy="40526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94210D-A039-4F49-B17D-DE6653EC32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54" y="394303"/>
            <a:ext cx="840602" cy="9238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1F0D042-0D79-4594-BB5E-C18229586CD9}"/>
              </a:ext>
            </a:extLst>
          </p:cNvPr>
          <p:cNvSpPr/>
          <p:nvPr/>
        </p:nvSpPr>
        <p:spPr>
          <a:xfrm>
            <a:off x="3573847" y="625837"/>
            <a:ext cx="51235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ahoma" panose="020B0604030504040204" pitchFamily="34" charset="0"/>
                <a:cs typeface="Tahoma" panose="020B0604030504040204" pitchFamily="34" charset="0"/>
              </a:rPr>
              <a:t>Legal Timescales to be aware of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B51DB6-B2E3-4BD4-8108-203609421283}"/>
              </a:ext>
            </a:extLst>
          </p:cNvPr>
          <p:cNvSpPr/>
          <p:nvPr/>
        </p:nvSpPr>
        <p:spPr>
          <a:xfrm>
            <a:off x="279061" y="1798199"/>
            <a:ext cx="7437960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000" b="1" dirty="0">
                <a:ea typeface="Tahoma" panose="020B0604030504040204" pitchFamily="34" charset="0"/>
                <a:cs typeface="Tahoma" panose="020B0604030504040204" pitchFamily="34" charset="0"/>
              </a:rPr>
              <a:t>Once parents/school have requested an EHC Needs Assessment</a:t>
            </a:r>
          </a:p>
          <a:p>
            <a:pPr>
              <a:defRPr/>
            </a:pPr>
            <a:endParaRPr lang="en-GB" sz="700" b="1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The LA have </a:t>
            </a:r>
            <a:r>
              <a:rPr lang="en-GB" sz="2000" b="1" dirty="0">
                <a:ea typeface="Tahoma" panose="020B0604030504040204" pitchFamily="34" charset="0"/>
                <a:cs typeface="Tahoma" panose="020B0604030504040204" pitchFamily="34" charset="0"/>
              </a:rPr>
              <a:t>6 weeks </a:t>
            </a: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to make a decision (if answer is no – Parental Appeal to the SEND Tribunal).</a:t>
            </a:r>
          </a:p>
          <a:p>
            <a:pPr>
              <a:defRPr/>
            </a:pPr>
            <a:endParaRPr lang="en-GB" sz="20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At </a:t>
            </a:r>
            <a:r>
              <a:rPr lang="en-GB" sz="2000" b="1" dirty="0">
                <a:ea typeface="Tahoma" panose="020B0604030504040204" pitchFamily="34" charset="0"/>
                <a:cs typeface="Tahoma" panose="020B0604030504040204" pitchFamily="34" charset="0"/>
              </a:rPr>
              <a:t>16 weeks </a:t>
            </a: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the LA must make decision whether to issue EHC Plan or not (if answer is no – Parental Appeal to the SEND Tribunal).</a:t>
            </a:r>
          </a:p>
          <a:p>
            <a:pPr>
              <a:defRPr/>
            </a:pPr>
            <a:endParaRPr lang="en-GB" sz="20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The LA must issue a Draft Plan at </a:t>
            </a:r>
            <a:r>
              <a:rPr lang="en-GB" sz="2000" b="1" dirty="0">
                <a:ea typeface="Tahoma" panose="020B0604030504040204" pitchFamily="34" charset="0"/>
                <a:cs typeface="Tahoma" panose="020B0604030504040204" pitchFamily="34" charset="0"/>
              </a:rPr>
              <a:t>18 weeks </a:t>
            </a: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- Parent has 15 days for comment.</a:t>
            </a:r>
          </a:p>
          <a:p>
            <a:pPr>
              <a:defRPr/>
            </a:pPr>
            <a:endParaRPr lang="en-GB" sz="20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Finalisation of EHC Plan is </a:t>
            </a:r>
            <a:r>
              <a:rPr lang="en-GB" sz="2000" b="1" dirty="0">
                <a:ea typeface="Tahoma" panose="020B0604030504040204" pitchFamily="34" charset="0"/>
                <a:cs typeface="Tahoma" panose="020B0604030504040204" pitchFamily="34" charset="0"/>
              </a:rPr>
              <a:t>20 weeks </a:t>
            </a: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from the EHC Needs Assessment request (if unhappy with content – Parental Appeal).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992DD566-169B-4588-A324-A99D874CB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58354" y="6150223"/>
            <a:ext cx="2133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5B7A688-DEC2-4C39-9A48-9E353D102156}" type="slidenum">
              <a:rPr lang="en-GB" altLang="en-US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GB" altLang="en-US" sz="1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8DDDE4-D6DA-42EF-AD4E-87AF81855BAA}"/>
              </a:ext>
            </a:extLst>
          </p:cNvPr>
          <p:cNvSpPr/>
          <p:nvPr/>
        </p:nvSpPr>
        <p:spPr>
          <a:xfrm>
            <a:off x="-154380" y="5841683"/>
            <a:ext cx="118357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b="1" dirty="0">
                <a:ea typeface="Tahoma" panose="020B0604030504040204" pitchFamily="34" charset="0"/>
                <a:cs typeface="Tahoma" panose="020B0604030504040204" pitchFamily="34" charset="0"/>
              </a:rPr>
              <a:t>These deadlines should not be extended. If the LA miss a deadline this is easily resolved by a simple </a:t>
            </a:r>
            <a:r>
              <a:rPr lang="en-GB" b="1" u="sng" dirty="0">
                <a:ea typeface="Tahoma" panose="020B0604030504040204" pitchFamily="34" charset="0"/>
                <a:cs typeface="Tahoma" panose="020B0604030504040204" pitchFamily="34" charset="0"/>
              </a:rPr>
              <a:t>Pre-Action letter</a:t>
            </a:r>
            <a:r>
              <a:rPr lang="en-GB" b="1" dirty="0"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GB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44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1167</TotalTime>
  <Words>2353</Words>
  <Application>Microsoft Office PowerPoint</Application>
  <PresentationFormat>Widescreen</PresentationFormat>
  <Paragraphs>263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Tahoma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 McGoogan</dc:creator>
  <cp:lastModifiedBy>Kirsty Green</cp:lastModifiedBy>
  <cp:revision>120</cp:revision>
  <cp:lastPrinted>2018-10-03T13:15:24Z</cp:lastPrinted>
  <dcterms:created xsi:type="dcterms:W3CDTF">2017-04-25T10:00:34Z</dcterms:created>
  <dcterms:modified xsi:type="dcterms:W3CDTF">2019-11-05T15:42:13Z</dcterms:modified>
</cp:coreProperties>
</file>