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340" r:id="rId3"/>
    <p:sldId id="342" r:id="rId4"/>
    <p:sldId id="341" r:id="rId5"/>
    <p:sldId id="335" r:id="rId6"/>
    <p:sldId id="343" r:id="rId7"/>
    <p:sldId id="337" r:id="rId8"/>
    <p:sldId id="338" r:id="rId9"/>
    <p:sldId id="344" r:id="rId10"/>
    <p:sldId id="345" r:id="rId11"/>
    <p:sldId id="346" r:id="rId12"/>
    <p:sldId id="347" r:id="rId13"/>
    <p:sldId id="349" r:id="rId14"/>
    <p:sldId id="350" r:id="rId15"/>
    <p:sldId id="351" r:id="rId16"/>
    <p:sldId id="352" r:id="rId17"/>
    <p:sldId id="348" r:id="rId18"/>
    <p:sldId id="289" r:id="rId1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0"/>
    <p:restoredTop sz="94778"/>
  </p:normalViewPr>
  <p:slideViewPr>
    <p:cSldViewPr snapToGrid="0" snapToObjects="1">
      <p:cViewPr varScale="1">
        <p:scale>
          <a:sx n="81" d="100"/>
          <a:sy n="81" d="100"/>
        </p:scale>
        <p:origin x="35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A1B5EA-6D57-4A33-921D-A82AEB8E3EA4}"/>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a:p>
        </p:txBody>
      </p:sp>
      <p:sp>
        <p:nvSpPr>
          <p:cNvPr id="3" name="Date Placeholder 2">
            <a:extLst>
              <a:ext uri="{FF2B5EF4-FFF2-40B4-BE49-F238E27FC236}">
                <a16:creationId xmlns:a16="http://schemas.microsoft.com/office/drawing/2014/main" id="{A3130C5B-5268-41E1-AF2A-9848EA7D7B05}"/>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92032E0-4C3F-4FD7-8946-364185931186}" type="datetimeFigureOut">
              <a:rPr lang="en-GB" smtClean="0"/>
              <a:t>05/11/2019</a:t>
            </a:fld>
            <a:endParaRPr lang="en-GB"/>
          </a:p>
        </p:txBody>
      </p:sp>
      <p:sp>
        <p:nvSpPr>
          <p:cNvPr id="4" name="Footer Placeholder 3">
            <a:extLst>
              <a:ext uri="{FF2B5EF4-FFF2-40B4-BE49-F238E27FC236}">
                <a16:creationId xmlns:a16="http://schemas.microsoft.com/office/drawing/2014/main" id="{E4EB6F07-0253-4E8F-8C7B-389F41632B96}"/>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5C88040-9611-4CA4-B966-904197CFB214}"/>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ADEB084-8372-42F7-9D50-EB40126A66FF}" type="slidenum">
              <a:rPr lang="en-GB" smtClean="0"/>
              <a:t>‹#›</a:t>
            </a:fld>
            <a:endParaRPr lang="en-GB"/>
          </a:p>
        </p:txBody>
      </p:sp>
    </p:spTree>
    <p:extLst>
      <p:ext uri="{BB962C8B-B14F-4D97-AF65-F5344CB8AC3E}">
        <p14:creationId xmlns:p14="http://schemas.microsoft.com/office/powerpoint/2010/main" val="32434486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6865068-35EA-E145-A594-D9C9A6B0F5CC}" type="datetimeFigureOut">
              <a:rPr lang="en-US" smtClean="0"/>
              <a:t>11/5/2019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46299BC-1966-8A48-A496-D28646A7ADA6}" type="slidenum">
              <a:rPr lang="en-US" smtClean="0"/>
              <a:t>‹#›</a:t>
            </a:fld>
            <a:endParaRPr lang="en-US"/>
          </a:p>
        </p:txBody>
      </p:sp>
    </p:spTree>
    <p:extLst>
      <p:ext uri="{BB962C8B-B14F-4D97-AF65-F5344CB8AC3E}">
        <p14:creationId xmlns:p14="http://schemas.microsoft.com/office/powerpoint/2010/main" val="7226030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have we amended the process and form? Arduous for schools – long meetings, hard to keep on point, difficult to interpret information, ensure all relevant information is received.</a:t>
            </a:r>
          </a:p>
        </p:txBody>
      </p:sp>
      <p:sp>
        <p:nvSpPr>
          <p:cNvPr id="4" name="Slide Number Placeholder 3"/>
          <p:cNvSpPr>
            <a:spLocks noGrp="1"/>
          </p:cNvSpPr>
          <p:nvPr>
            <p:ph type="sldNum" sz="quarter" idx="5"/>
          </p:nvPr>
        </p:nvSpPr>
        <p:spPr/>
        <p:txBody>
          <a:bodyPr/>
          <a:lstStyle/>
          <a:p>
            <a:fld id="{646299BC-1966-8A48-A496-D28646A7ADA6}" type="slidenum">
              <a:rPr lang="en-US" smtClean="0"/>
              <a:t>1</a:t>
            </a:fld>
            <a:endParaRPr lang="en-US"/>
          </a:p>
        </p:txBody>
      </p:sp>
    </p:spTree>
    <p:extLst>
      <p:ext uri="{BB962C8B-B14F-4D97-AF65-F5344CB8AC3E}">
        <p14:creationId xmlns:p14="http://schemas.microsoft.com/office/powerpoint/2010/main" val="256537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It</a:t>
            </a:r>
            <a:r>
              <a:rPr lang="en-GB" baseline="0" dirty="0"/>
              <a:t> is important to have a good relationship with the school </a:t>
            </a:r>
            <a:r>
              <a:rPr lang="en-GB" baseline="0" dirty="0" err="1"/>
              <a:t>SENCo</a:t>
            </a:r>
            <a:endParaRPr lang="en-GB" dirty="0"/>
          </a:p>
          <a:p>
            <a:pPr defTabSz="942289">
              <a:defRPr/>
            </a:pPr>
            <a:endParaRPr lang="en-GB" dirty="0"/>
          </a:p>
          <a:p>
            <a:pPr defTabSz="942289">
              <a:defRPr/>
            </a:pPr>
            <a:r>
              <a:rPr lang="en-GB" dirty="0"/>
              <a:t>The key responsibilities of the SENCO may include:</a:t>
            </a:r>
          </a:p>
          <a:p>
            <a:pPr defTabSz="942289">
              <a:defRPr/>
            </a:pPr>
            <a:r>
              <a:rPr lang="en-GB" dirty="0"/>
              <a:t> • overseeing the day-to-day operation of the school’s SEN policy </a:t>
            </a:r>
          </a:p>
          <a:p>
            <a:pPr defTabSz="942289">
              <a:defRPr/>
            </a:pPr>
            <a:r>
              <a:rPr lang="en-GB" dirty="0"/>
              <a:t>• co-ordinating provision for children with SEN </a:t>
            </a:r>
          </a:p>
          <a:p>
            <a:pPr defTabSz="942289">
              <a:defRPr/>
            </a:pPr>
            <a:r>
              <a:rPr lang="en-GB" dirty="0"/>
              <a:t>• liaising with the relevant Designated Teacher where a looked after pupil has SEN</a:t>
            </a:r>
          </a:p>
          <a:p>
            <a:pPr defTabSz="942289">
              <a:defRPr/>
            </a:pPr>
            <a:r>
              <a:rPr lang="en-GB" dirty="0"/>
              <a:t> • advising on the graduated approach to providing SEN support 109</a:t>
            </a:r>
          </a:p>
          <a:p>
            <a:pPr defTabSz="942289">
              <a:defRPr/>
            </a:pPr>
            <a:r>
              <a:rPr lang="en-GB" dirty="0"/>
              <a:t> • advising on the deployment of the school’s delegated budget and other resources to meet pupils’ needs effectively</a:t>
            </a:r>
          </a:p>
          <a:p>
            <a:pPr defTabSz="942289">
              <a:defRPr/>
            </a:pPr>
            <a:r>
              <a:rPr lang="en-GB" dirty="0"/>
              <a:t> • liaising with parents of pupils with SEN </a:t>
            </a:r>
          </a:p>
          <a:p>
            <a:pPr defTabSz="942289">
              <a:defRPr/>
            </a:pPr>
            <a:r>
              <a:rPr lang="en-GB" dirty="0"/>
              <a:t>• liaising with early years providers, other schools, educational psychologists, health and social care professionals, and independent or voluntary bodies</a:t>
            </a:r>
          </a:p>
          <a:p>
            <a:pPr defTabSz="942289">
              <a:defRPr/>
            </a:pPr>
            <a:r>
              <a:rPr lang="en-GB" dirty="0"/>
              <a:t> • being a key point of contact with external agencies, especially the local authority and its support services</a:t>
            </a:r>
          </a:p>
          <a:p>
            <a:pPr defTabSz="942289">
              <a:defRPr/>
            </a:pPr>
            <a:r>
              <a:rPr lang="en-GB" dirty="0"/>
              <a:t> • liaising with potential next providers of education to ensure a pupil and their parents are informed about options and a smooth transition is planned </a:t>
            </a:r>
          </a:p>
          <a:p>
            <a:pPr defTabSz="942289">
              <a:defRPr/>
            </a:pPr>
            <a:r>
              <a:rPr lang="en-GB" dirty="0"/>
              <a:t>• working with the </a:t>
            </a:r>
            <a:r>
              <a:rPr lang="en-GB" dirty="0" err="1"/>
              <a:t>headteacher</a:t>
            </a:r>
            <a:r>
              <a:rPr lang="en-GB" dirty="0"/>
              <a:t> and school governors to ensure that the school meets its responsibilities under the Equality Act (2010) with regard to reasonable adjustments and access arrangements </a:t>
            </a:r>
          </a:p>
          <a:p>
            <a:pPr defTabSz="942289">
              <a:defRPr/>
            </a:pPr>
            <a:r>
              <a:rPr lang="en-GB" dirty="0"/>
              <a:t>• ensuring that the school keeps the records of all pupils with SEN up to date</a:t>
            </a:r>
          </a:p>
        </p:txBody>
      </p:sp>
      <p:sp>
        <p:nvSpPr>
          <p:cNvPr id="4" name="Slide Number Placeholder 3"/>
          <p:cNvSpPr>
            <a:spLocks noGrp="1"/>
          </p:cNvSpPr>
          <p:nvPr>
            <p:ph type="sldNum" sz="quarter" idx="10"/>
          </p:nvPr>
        </p:nvSpPr>
        <p:spPr/>
        <p:txBody>
          <a:bodyPr/>
          <a:lstStyle/>
          <a:p>
            <a:fld id="{646299BC-1966-8A48-A496-D28646A7ADA6}" type="slidenum">
              <a:rPr lang="en-US" smtClean="0"/>
              <a:t>10</a:t>
            </a:fld>
            <a:endParaRPr lang="en-US"/>
          </a:p>
        </p:txBody>
      </p:sp>
    </p:spTree>
    <p:extLst>
      <p:ext uri="{BB962C8B-B14F-4D97-AF65-F5344CB8AC3E}">
        <p14:creationId xmlns:p14="http://schemas.microsoft.com/office/powerpoint/2010/main" val="470065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GB" baseline="0" dirty="0"/>
          </a:p>
          <a:p>
            <a:pPr defTabSz="942289">
              <a:defRPr/>
            </a:pPr>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11</a:t>
            </a:fld>
            <a:endParaRPr lang="en-US"/>
          </a:p>
        </p:txBody>
      </p:sp>
    </p:spTree>
    <p:extLst>
      <p:ext uri="{BB962C8B-B14F-4D97-AF65-F5344CB8AC3E}">
        <p14:creationId xmlns:p14="http://schemas.microsoft.com/office/powerpoint/2010/main" val="3859253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This</a:t>
            </a:r>
            <a:r>
              <a:rPr lang="en-GB" baseline="0" dirty="0"/>
              <a:t> is really important – parents ask the question – how do the support staff know.  Have they seen the plan</a:t>
            </a:r>
          </a:p>
          <a:p>
            <a:pPr defTabSz="942289">
              <a:defRPr/>
            </a:pPr>
            <a:endParaRPr lang="en-GB" baseline="0" dirty="0"/>
          </a:p>
          <a:p>
            <a:pPr defTabSz="942289">
              <a:defRPr/>
            </a:pPr>
            <a:r>
              <a:rPr lang="en-GB" baseline="0" dirty="0"/>
              <a:t>Regular meetings keep everyone informed – parents can request.</a:t>
            </a:r>
          </a:p>
          <a:p>
            <a:pPr defTabSz="942289">
              <a:defRPr/>
            </a:pPr>
            <a:endParaRPr lang="en-GB" baseline="0" dirty="0"/>
          </a:p>
          <a:p>
            <a:pPr defTabSz="942289">
              <a:defRPr/>
            </a:pPr>
            <a:r>
              <a:rPr lang="en-GB" baseline="0" dirty="0"/>
              <a:t>Annual reviews are usually held in school</a:t>
            </a:r>
          </a:p>
          <a:p>
            <a:pPr defTabSz="942289">
              <a:defRPr/>
            </a:pPr>
            <a:endParaRPr lang="en-GB" baseline="0" dirty="0"/>
          </a:p>
          <a:p>
            <a:pPr defTabSz="942289">
              <a:defRPr/>
            </a:pPr>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12</a:t>
            </a:fld>
            <a:endParaRPr lang="en-US"/>
          </a:p>
        </p:txBody>
      </p:sp>
    </p:spTree>
    <p:extLst>
      <p:ext uri="{BB962C8B-B14F-4D97-AF65-F5344CB8AC3E}">
        <p14:creationId xmlns:p14="http://schemas.microsoft.com/office/powerpoint/2010/main" val="3022765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If there is a health care plan this should be made</a:t>
            </a:r>
            <a:r>
              <a:rPr lang="en-GB" baseline="0" dirty="0"/>
              <a:t> known to all adults working with the child</a:t>
            </a:r>
          </a:p>
          <a:p>
            <a:pPr defTabSz="942289">
              <a:defRPr/>
            </a:pPr>
            <a:endParaRPr lang="en-GB" baseline="0" dirty="0"/>
          </a:p>
          <a:p>
            <a:pPr defTabSz="942289">
              <a:defRPr/>
            </a:pPr>
            <a:r>
              <a:rPr lang="en-GB" baseline="0" dirty="0"/>
              <a:t>All concerned should know the procedures or emergency procedures if applicable</a:t>
            </a:r>
          </a:p>
          <a:p>
            <a:pPr defTabSz="942289">
              <a:defRPr/>
            </a:pPr>
            <a:endParaRPr lang="en-GB" baseline="0" dirty="0"/>
          </a:p>
          <a:p>
            <a:pPr defTabSz="942289">
              <a:defRPr/>
            </a:pPr>
            <a:endParaRPr lang="en-GB" baseline="0" dirty="0"/>
          </a:p>
          <a:p>
            <a:pPr defTabSz="942289">
              <a:defRPr/>
            </a:pPr>
            <a:r>
              <a:rPr lang="en-GB" baseline="0" dirty="0"/>
              <a:t>Who will be involved in the review</a:t>
            </a:r>
          </a:p>
          <a:p>
            <a:pPr defTabSz="942289">
              <a:defRPr/>
            </a:pPr>
            <a:endParaRPr lang="en-GB" baseline="0" dirty="0"/>
          </a:p>
          <a:p>
            <a:pPr defTabSz="942289">
              <a:defRPr/>
            </a:pPr>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13</a:t>
            </a:fld>
            <a:endParaRPr lang="en-US"/>
          </a:p>
        </p:txBody>
      </p:sp>
    </p:spTree>
    <p:extLst>
      <p:ext uri="{BB962C8B-B14F-4D97-AF65-F5344CB8AC3E}">
        <p14:creationId xmlns:p14="http://schemas.microsoft.com/office/powerpoint/2010/main" val="2572740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Be informed and ask questions if you are unsure</a:t>
            </a:r>
          </a:p>
          <a:p>
            <a:pPr defTabSz="942289">
              <a:defRPr/>
            </a:pPr>
            <a:endParaRPr lang="en-GB" baseline="0" dirty="0"/>
          </a:p>
        </p:txBody>
      </p:sp>
      <p:sp>
        <p:nvSpPr>
          <p:cNvPr id="4" name="Slide Number Placeholder 3"/>
          <p:cNvSpPr>
            <a:spLocks noGrp="1"/>
          </p:cNvSpPr>
          <p:nvPr>
            <p:ph type="sldNum" sz="quarter" idx="10"/>
          </p:nvPr>
        </p:nvSpPr>
        <p:spPr/>
        <p:txBody>
          <a:bodyPr/>
          <a:lstStyle/>
          <a:p>
            <a:fld id="{646299BC-1966-8A48-A496-D28646A7ADA6}" type="slidenum">
              <a:rPr lang="en-US" smtClean="0"/>
              <a:t>14</a:t>
            </a:fld>
            <a:endParaRPr lang="en-US"/>
          </a:p>
        </p:txBody>
      </p:sp>
    </p:spTree>
    <p:extLst>
      <p:ext uri="{BB962C8B-B14F-4D97-AF65-F5344CB8AC3E}">
        <p14:creationId xmlns:p14="http://schemas.microsoft.com/office/powerpoint/2010/main" val="1171771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This should be more clear but can be tricky</a:t>
            </a:r>
          </a:p>
          <a:p>
            <a:pPr defTabSz="942289">
              <a:defRPr/>
            </a:pPr>
            <a:r>
              <a:rPr lang="en-GB" dirty="0"/>
              <a:t>Mention personal budgets here and explain the purpose e.g. may support an outcome in E.  Advice is being put together by CBC and will be published on the local offer shortly</a:t>
            </a:r>
          </a:p>
          <a:p>
            <a:pPr defTabSz="942289">
              <a:defRPr/>
            </a:pPr>
            <a:endParaRPr lang="en-GB" baseline="0" dirty="0"/>
          </a:p>
        </p:txBody>
      </p:sp>
      <p:sp>
        <p:nvSpPr>
          <p:cNvPr id="4" name="Slide Number Placeholder 3"/>
          <p:cNvSpPr>
            <a:spLocks noGrp="1"/>
          </p:cNvSpPr>
          <p:nvPr>
            <p:ph type="sldNum" sz="quarter" idx="10"/>
          </p:nvPr>
        </p:nvSpPr>
        <p:spPr/>
        <p:txBody>
          <a:bodyPr/>
          <a:lstStyle/>
          <a:p>
            <a:fld id="{646299BC-1966-8A48-A496-D28646A7ADA6}" type="slidenum">
              <a:rPr lang="en-US" smtClean="0"/>
              <a:t>15</a:t>
            </a:fld>
            <a:endParaRPr lang="en-US"/>
          </a:p>
        </p:txBody>
      </p:sp>
    </p:spTree>
    <p:extLst>
      <p:ext uri="{BB962C8B-B14F-4D97-AF65-F5344CB8AC3E}">
        <p14:creationId xmlns:p14="http://schemas.microsoft.com/office/powerpoint/2010/main" val="226533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baseline="0" dirty="0"/>
              <a:t>Explain SENDIASS role</a:t>
            </a:r>
          </a:p>
          <a:p>
            <a:pPr defTabSz="942289">
              <a:defRPr/>
            </a:pPr>
            <a:endParaRPr lang="en-GB" baseline="0" dirty="0"/>
          </a:p>
          <a:p>
            <a:pPr defTabSz="942289">
              <a:defRPr/>
            </a:pPr>
            <a:r>
              <a:rPr lang="en-GB" baseline="0" dirty="0"/>
              <a:t>Pals for health</a:t>
            </a:r>
          </a:p>
          <a:p>
            <a:pPr defTabSz="942289">
              <a:defRPr/>
            </a:pPr>
            <a:r>
              <a:rPr lang="en-GB" baseline="0" dirty="0"/>
              <a:t>Mention CCG</a:t>
            </a:r>
          </a:p>
        </p:txBody>
      </p:sp>
      <p:sp>
        <p:nvSpPr>
          <p:cNvPr id="4" name="Slide Number Placeholder 3"/>
          <p:cNvSpPr>
            <a:spLocks noGrp="1"/>
          </p:cNvSpPr>
          <p:nvPr>
            <p:ph type="sldNum" sz="quarter" idx="10"/>
          </p:nvPr>
        </p:nvSpPr>
        <p:spPr/>
        <p:txBody>
          <a:bodyPr/>
          <a:lstStyle/>
          <a:p>
            <a:fld id="{646299BC-1966-8A48-A496-D28646A7ADA6}" type="slidenum">
              <a:rPr lang="en-US" smtClean="0"/>
              <a:t>16</a:t>
            </a:fld>
            <a:endParaRPr lang="en-US"/>
          </a:p>
        </p:txBody>
      </p:sp>
    </p:spTree>
    <p:extLst>
      <p:ext uri="{BB962C8B-B14F-4D97-AF65-F5344CB8AC3E}">
        <p14:creationId xmlns:p14="http://schemas.microsoft.com/office/powerpoint/2010/main" val="2239534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This</a:t>
            </a:r>
            <a:r>
              <a:rPr lang="en-GB" baseline="0" dirty="0"/>
              <a:t> is really important – parents ask the question – how do the support staff know.  Have they seen the plan</a:t>
            </a:r>
          </a:p>
          <a:p>
            <a:pPr defTabSz="942289">
              <a:defRPr/>
            </a:pPr>
            <a:endParaRPr lang="en-GB" baseline="0" dirty="0"/>
          </a:p>
          <a:p>
            <a:pPr defTabSz="942289">
              <a:defRPr/>
            </a:pPr>
            <a:r>
              <a:rPr lang="en-GB" baseline="0" dirty="0"/>
              <a:t>Regular meetings keep everyone informed – parents can request.</a:t>
            </a:r>
          </a:p>
          <a:p>
            <a:pPr defTabSz="942289">
              <a:defRPr/>
            </a:pPr>
            <a:endParaRPr lang="en-GB" baseline="0" dirty="0"/>
          </a:p>
          <a:p>
            <a:pPr defTabSz="942289">
              <a:defRPr/>
            </a:pPr>
            <a:r>
              <a:rPr lang="en-GB" baseline="0" dirty="0"/>
              <a:t>Reviews are usually held in school</a:t>
            </a:r>
          </a:p>
          <a:p>
            <a:pPr defTabSz="942289">
              <a:defRPr/>
            </a:pPr>
            <a:endParaRPr lang="en-GB" baseline="0" dirty="0"/>
          </a:p>
          <a:p>
            <a:pPr defTabSz="942289">
              <a:defRPr/>
            </a:pPr>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17</a:t>
            </a:fld>
            <a:endParaRPr lang="en-US"/>
          </a:p>
        </p:txBody>
      </p:sp>
    </p:spTree>
    <p:extLst>
      <p:ext uri="{BB962C8B-B14F-4D97-AF65-F5344CB8AC3E}">
        <p14:creationId xmlns:p14="http://schemas.microsoft.com/office/powerpoint/2010/main" val="21331365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46299BC-1966-8A48-A496-D28646A7ADA6}" type="slidenum">
              <a:rPr lang="en-US" smtClean="0"/>
              <a:t>18</a:t>
            </a:fld>
            <a:endParaRPr lang="en-US"/>
          </a:p>
        </p:txBody>
      </p:sp>
    </p:spTree>
    <p:extLst>
      <p:ext uri="{BB962C8B-B14F-4D97-AF65-F5344CB8AC3E}">
        <p14:creationId xmlns:p14="http://schemas.microsoft.com/office/powerpoint/2010/main" val="1256204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draft is important as this is when you can request changes</a:t>
            </a:r>
          </a:p>
          <a:p>
            <a:r>
              <a:rPr lang="en-GB" baseline="0" dirty="0"/>
              <a:t>Also annual reviews when the plan can be amended</a:t>
            </a:r>
          </a:p>
          <a:p>
            <a:r>
              <a:rPr lang="en-GB" baseline="0" dirty="0"/>
              <a:t>Parents have a right to call a review sooner if necessary.</a:t>
            </a:r>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2</a:t>
            </a:fld>
            <a:endParaRPr lang="en-US"/>
          </a:p>
        </p:txBody>
      </p:sp>
    </p:spTree>
    <p:extLst>
      <p:ext uri="{BB962C8B-B14F-4D97-AF65-F5344CB8AC3E}">
        <p14:creationId xmlns:p14="http://schemas.microsoft.com/office/powerpoint/2010/main" val="3857804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Section B Sets out the needs into different areas</a:t>
            </a:r>
          </a:p>
          <a:p>
            <a:r>
              <a:rPr lang="en-GB" dirty="0"/>
              <a:t>Section E should be the outcomes that are short term and achievable – These are important and should be kept in mind when having regular discussions with professionals</a:t>
            </a:r>
          </a:p>
          <a:p>
            <a:r>
              <a:rPr lang="en-GB" dirty="0"/>
              <a:t>Section F </a:t>
            </a:r>
            <a:r>
              <a:rPr lang="en-GB" baseline="0" dirty="0"/>
              <a:t>sets out the detail of what will happen in the classroom and how often such as individual work or group work or specific programs of work.  It will also outline arrangements in the classroom or school  for disabilities </a:t>
            </a:r>
            <a:r>
              <a:rPr lang="en-GB" baseline="0" dirty="0" err="1"/>
              <a:t>e.g</a:t>
            </a:r>
            <a:r>
              <a:rPr lang="en-GB" baseline="0" dirty="0"/>
              <a:t> equipment or adjustments to environment  It should specified for each and every need in section B</a:t>
            </a:r>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3</a:t>
            </a:fld>
            <a:endParaRPr lang="en-US"/>
          </a:p>
        </p:txBody>
      </p:sp>
    </p:spTree>
    <p:extLst>
      <p:ext uri="{BB962C8B-B14F-4D97-AF65-F5344CB8AC3E}">
        <p14:creationId xmlns:p14="http://schemas.microsoft.com/office/powerpoint/2010/main" val="2870809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5152" indent="-255152">
              <a:buFont typeface="+mj-lt"/>
              <a:buAutoNum type="arabicPeriod"/>
            </a:pPr>
            <a:endParaRPr lang="en-GB" dirty="0"/>
          </a:p>
          <a:p>
            <a:pPr marL="255152" indent="-255152" defTabSz="942289">
              <a:buFont typeface="+mj-lt"/>
              <a:buAutoNum type="arabicPeriod"/>
              <a:defRPr/>
            </a:pPr>
            <a:r>
              <a:rPr lang="en-GB" dirty="0"/>
              <a:t>The child or young person’s health needs which relate to their SEN Regulation 12(1)(c) - Special Educational Needs and Disability Regulations 2014</a:t>
            </a:r>
          </a:p>
          <a:p>
            <a:pPr marL="255152" indent="-255152">
              <a:buFont typeface="+mj-lt"/>
              <a:buAutoNum type="arabicPeriod"/>
            </a:pPr>
            <a:endParaRPr lang="en-GB" dirty="0"/>
          </a:p>
          <a:p>
            <a:pPr marL="255152" indent="-255152">
              <a:buFont typeface="+mj-lt"/>
              <a:buAutoNum type="arabicPeriod"/>
            </a:pPr>
            <a:r>
              <a:rPr lang="en-GB" dirty="0"/>
              <a:t>Under section 26(4)(a) of the Children and Families Act 2014, local authorities and Clinical Commissioning Groups (CCGs) must have joint arrangements in place for carrying out EHC assessments. These arrangements should set out how the local authority can request appropriate medical and health information from them and how the relevant health professional(s) will respond.</a:t>
            </a:r>
          </a:p>
          <a:p>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4</a:t>
            </a:fld>
            <a:endParaRPr lang="en-US"/>
          </a:p>
        </p:txBody>
      </p:sp>
    </p:spTree>
    <p:extLst>
      <p:ext uri="{BB962C8B-B14F-4D97-AF65-F5344CB8AC3E}">
        <p14:creationId xmlns:p14="http://schemas.microsoft.com/office/powerpoint/2010/main" val="1427566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5152" indent="-255152" defTabSz="1020604">
              <a:buFont typeface="+mj-lt"/>
              <a:buAutoNum type="arabicPeriod"/>
              <a:defRPr/>
            </a:pPr>
            <a:r>
              <a:rPr lang="en-GB" dirty="0"/>
              <a:t>Section</a:t>
            </a:r>
            <a:r>
              <a:rPr lang="en-GB" baseline="0" dirty="0"/>
              <a:t> D relates to </a:t>
            </a:r>
            <a:r>
              <a:rPr lang="en-GB" dirty="0"/>
              <a:t>The child or young person’s social care needs which relate to their SEN or to a disability. Regulation 12(1)(d) - Special Educational Needs and Disability Regulations 2014. </a:t>
            </a:r>
            <a:r>
              <a:rPr lang="en-GB" i="1" dirty="0"/>
              <a:t>Section D </a:t>
            </a:r>
            <a:r>
              <a:rPr lang="en-GB" dirty="0"/>
              <a:t>must specify all social care needs identified during the assessment which relate to the special educational needs or to a disability. At this stage it is not necessary to specify which of these needs are eligible for support. </a:t>
            </a:r>
          </a:p>
          <a:p>
            <a:pPr marL="255152" indent="-255152" defTabSz="1020604">
              <a:buFont typeface="+mj-lt"/>
              <a:buAutoNum type="arabicPeriod"/>
              <a:defRPr/>
            </a:pPr>
            <a:r>
              <a:rPr lang="en-GB" dirty="0">
                <a:solidFill>
                  <a:schemeClr val="tx2"/>
                </a:solidFill>
                <a:latin typeface="Parisine Std"/>
              </a:rPr>
              <a:t>DOH (2015) SEND Code of Practice</a:t>
            </a:r>
            <a:r>
              <a:rPr lang="en-GB" b="1" dirty="0">
                <a:solidFill>
                  <a:schemeClr val="tx2"/>
                </a:solidFill>
                <a:latin typeface="Parisine Std"/>
              </a:rPr>
              <a:t>: Paragraph 9.46 </a:t>
            </a:r>
            <a:r>
              <a:rPr lang="en-GB" dirty="0">
                <a:solidFill>
                  <a:schemeClr val="tx2"/>
                </a:solidFill>
                <a:latin typeface="Parisine Std"/>
              </a:rPr>
              <a:t>The local authority must gather advice from relevant professionals about the child or young person’s care needs and care provision that may be required to meet identified needs and achieve desired outcomes.  </a:t>
            </a:r>
            <a:r>
              <a:rPr lang="en-GB" dirty="0"/>
              <a:t>Section 36(2) of the Children and Families Act 2014 states that an EHC assessment is an assessment of the education, health care and social care needs of a child or young person.  SEND Code of Practice – p 153 – 158 The local authority may also choose to specify other social care needs which are not linked to the child or young person’s SEN or to a disability.</a:t>
            </a:r>
          </a:p>
          <a:p>
            <a:pPr marL="255152" indent="-255152">
              <a:buFont typeface="+mj-lt"/>
              <a:buAutoNum type="arabicPeriod"/>
            </a:pPr>
            <a:r>
              <a:rPr lang="en-GB" dirty="0"/>
              <a:t>Whether a child or young person has eligible needs under the relevant legislation will need to be determined after the assessment process has been completed and in accordance with the relevant statutory guidance and any local authority policy. </a:t>
            </a:r>
          </a:p>
          <a:p>
            <a:pPr marL="255152" indent="-255152">
              <a:buFont typeface="+mj-lt"/>
              <a:buAutoNum type="arabicPeriod"/>
            </a:pPr>
            <a:r>
              <a:rPr lang="en-GB" dirty="0"/>
              <a:t>Once the evidence has been gathered, a local authority will need to satisfy itself whether or not the child or young person has eligible needs under: the Chronically Sick and Disabled Persons Act 1970 (CSDPA);the Children Act 1989;the Care Act 2014 (for a young person over 18). </a:t>
            </a:r>
          </a:p>
          <a:p>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5</a:t>
            </a:fld>
            <a:endParaRPr lang="en-US"/>
          </a:p>
        </p:txBody>
      </p:sp>
    </p:spTree>
    <p:extLst>
      <p:ext uri="{BB962C8B-B14F-4D97-AF65-F5344CB8AC3E}">
        <p14:creationId xmlns:p14="http://schemas.microsoft.com/office/powerpoint/2010/main" val="1590158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Discuss getting to know them and making a good relationship</a:t>
            </a:r>
            <a:endParaRPr lang="en-US" dirty="0"/>
          </a:p>
          <a:p>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6</a:t>
            </a:fld>
            <a:endParaRPr lang="en-US"/>
          </a:p>
        </p:txBody>
      </p:sp>
    </p:spTree>
    <p:extLst>
      <p:ext uri="{BB962C8B-B14F-4D97-AF65-F5344CB8AC3E}">
        <p14:creationId xmlns:p14="http://schemas.microsoft.com/office/powerpoint/2010/main" val="3579165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These duties are anticipatory – they require thought to be given in advance to what disabled children and young people might require and what adjustments might need to be made to prevent that disadvantage. Schools also have wider duties to prevent discrimination, to promote equality of opportunity and to foster good relations.</a:t>
            </a:r>
            <a:endParaRPr lang="en-US" dirty="0"/>
          </a:p>
          <a:p>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7</a:t>
            </a:fld>
            <a:endParaRPr lang="en-US"/>
          </a:p>
        </p:txBody>
      </p:sp>
    </p:spTree>
    <p:extLst>
      <p:ext uri="{BB962C8B-B14F-4D97-AF65-F5344CB8AC3E}">
        <p14:creationId xmlns:p14="http://schemas.microsoft.com/office/powerpoint/2010/main" val="1737749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These duties are anticipatory – they require thought to be given in advance to what disabled children and young people might require and what adjustments might need to be made to prevent that disadvantage. Schools also have wider duties to prevent discrimination, to promote equality of opportunity and to foster good relations.</a:t>
            </a:r>
            <a:endParaRPr lang="en-US" dirty="0"/>
          </a:p>
          <a:p>
            <a:r>
              <a:rPr lang="en-GB" dirty="0"/>
              <a:t>Draw</a:t>
            </a:r>
            <a:r>
              <a:rPr lang="en-GB" baseline="0" dirty="0"/>
              <a:t> attention to Equal </a:t>
            </a:r>
            <a:r>
              <a:rPr lang="en-GB" baseline="0" dirty="0" err="1"/>
              <a:t>Opps</a:t>
            </a:r>
            <a:r>
              <a:rPr lang="en-GB" baseline="0" dirty="0"/>
              <a:t> 2010, reasonable adjustments discrimination </a:t>
            </a:r>
            <a:r>
              <a:rPr lang="en-GB" baseline="0" dirty="0" err="1"/>
              <a:t>etc</a:t>
            </a:r>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8</a:t>
            </a:fld>
            <a:endParaRPr lang="en-US"/>
          </a:p>
        </p:txBody>
      </p:sp>
    </p:spTree>
    <p:extLst>
      <p:ext uri="{BB962C8B-B14F-4D97-AF65-F5344CB8AC3E}">
        <p14:creationId xmlns:p14="http://schemas.microsoft.com/office/powerpoint/2010/main" val="169702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GB" dirty="0"/>
              <a:t>This is relevant to section F  in the plan.  Expand</a:t>
            </a:r>
            <a:endParaRPr lang="en-US" dirty="0"/>
          </a:p>
          <a:p>
            <a:endParaRPr lang="en-GB" dirty="0"/>
          </a:p>
        </p:txBody>
      </p:sp>
      <p:sp>
        <p:nvSpPr>
          <p:cNvPr id="4" name="Slide Number Placeholder 3"/>
          <p:cNvSpPr>
            <a:spLocks noGrp="1"/>
          </p:cNvSpPr>
          <p:nvPr>
            <p:ph type="sldNum" sz="quarter" idx="10"/>
          </p:nvPr>
        </p:nvSpPr>
        <p:spPr/>
        <p:txBody>
          <a:bodyPr/>
          <a:lstStyle/>
          <a:p>
            <a:fld id="{646299BC-1966-8A48-A496-D28646A7ADA6}" type="slidenum">
              <a:rPr lang="en-US" smtClean="0"/>
              <a:t>9</a:t>
            </a:fld>
            <a:endParaRPr lang="en-US"/>
          </a:p>
        </p:txBody>
      </p:sp>
    </p:spTree>
    <p:extLst>
      <p:ext uri="{BB962C8B-B14F-4D97-AF65-F5344CB8AC3E}">
        <p14:creationId xmlns:p14="http://schemas.microsoft.com/office/powerpoint/2010/main" val="210768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AE924-E77E-6E45-A361-B740280A92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A8CB04-D8C7-B34C-9C0B-5BE3E0EC93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969AFD-780D-9B40-91AC-5BB806C5DAF6}"/>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FE07706D-2D7E-504F-B68A-D884F0D94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3BCC7-7929-3E40-93B6-170688BD5FCA}"/>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3497787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FB63B-1493-3F4B-979A-838345C52E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DA78BA-DB02-6240-A153-7A2908B2A6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2C368-11BF-B748-8B09-DACA2A1DD762}"/>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AD787201-7B16-9342-8A8C-2503D8B3D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04917-EE7F-F648-84CF-25FC0F515DE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54417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3155E8-3C46-174F-9F62-8E12C75B15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6DE277-82D0-3E41-A7E1-896663B783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7CC10-C9A4-454B-A4DB-7983434E8168}"/>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EDA9D112-285B-AE4A-B84A-8BE5F5762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38046-FAFD-324B-B286-14DE31D50E28}"/>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50254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51C7E-2DC7-C64C-93BB-F1481743DB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B263A-C589-384C-B80D-0D70C39215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080A8-567B-DE4D-B36B-F324097381D8}"/>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C6894D43-B12E-D74A-AA84-553418669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86DE2-B6CE-DF40-8BAC-5913A5E4A2A4}"/>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48095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F71A6-670C-B448-B638-A118FDA61D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09ED9-1031-534C-A050-77A1426002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E1C7CF-3159-B949-A29C-24FEBB98A354}"/>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C2FD3EE7-6083-F04E-9AAA-CD4611C24A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06D4FE-ED57-C34E-B2A7-9AE5A2D3C961}"/>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340607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87E3-DC6C-2D4A-9F72-0D2398D1A6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422668-12F4-2645-9F92-A32A5684CA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28D034-275F-5745-A2C0-BE2F28F4111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8398E0-9D0E-A448-8C94-D23F314D9F9F}"/>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6" name="Footer Placeholder 5">
            <a:extLst>
              <a:ext uri="{FF2B5EF4-FFF2-40B4-BE49-F238E27FC236}">
                <a16:creationId xmlns:a16="http://schemas.microsoft.com/office/drawing/2014/main" id="{B717943F-9BEA-3C49-BA87-B81E2902D3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D692A-3C04-014A-9095-D6E78792C7C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230816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B3CB-FF57-AF4C-9E90-67A997286B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8E9977-2101-BC4E-B137-5D9D70C7E0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C0F646-6975-8346-8F6B-F893E4F696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FDCF87-4A6C-FE4E-91BD-72AC1F9AEA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4DFBAE-40D4-6E49-8092-1836B652CC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A97BB6-0B54-A74E-845A-FAF0FD996B12}"/>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8" name="Footer Placeholder 7">
            <a:extLst>
              <a:ext uri="{FF2B5EF4-FFF2-40B4-BE49-F238E27FC236}">
                <a16:creationId xmlns:a16="http://schemas.microsoft.com/office/drawing/2014/main" id="{0D507EDF-2331-3243-B33B-5D8EA4FD36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39480D-A661-5E43-8202-4DA587DA2D1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12905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1CBC-C7D6-1640-B96E-0DDA6CC05E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BB112A-B3FA-264F-9586-DB89930ED8B8}"/>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4" name="Footer Placeholder 3">
            <a:extLst>
              <a:ext uri="{FF2B5EF4-FFF2-40B4-BE49-F238E27FC236}">
                <a16:creationId xmlns:a16="http://schemas.microsoft.com/office/drawing/2014/main" id="{E9A94607-99E2-1B40-B96A-DE55A9BB1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EF8975-F445-B145-A833-20E9B634014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15327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54427C-248D-9345-A737-25B63A3C1B7A}"/>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3" name="Footer Placeholder 2">
            <a:extLst>
              <a:ext uri="{FF2B5EF4-FFF2-40B4-BE49-F238E27FC236}">
                <a16:creationId xmlns:a16="http://schemas.microsoft.com/office/drawing/2014/main" id="{3E97D326-D0ED-104B-B873-F31F033285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488EBE-7384-DC42-8F3A-0A6CFEEE2024}"/>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10233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0577A-8089-2E47-8809-F117CA609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4D98C4-7EC0-694F-B226-0CF9A9B119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FEEF96-1D81-DD4F-8AA9-D545AC286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0886D3-FDBC-F944-B421-9D5366FA9D87}"/>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6" name="Footer Placeholder 5">
            <a:extLst>
              <a:ext uri="{FF2B5EF4-FFF2-40B4-BE49-F238E27FC236}">
                <a16:creationId xmlns:a16="http://schemas.microsoft.com/office/drawing/2014/main" id="{2B151204-1D27-144D-8CE6-8357F060B7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FBA8F8-8FC5-224E-8136-8E7C88C3FEB8}"/>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198218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236EF-80D3-174A-B6A1-E5803BE2C7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75315C-7F98-A340-9671-2DE4132C09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E96262-A59A-654F-9C6E-FB98250CC7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7C973B-F374-1747-A599-DF96FB571A8C}"/>
              </a:ext>
            </a:extLst>
          </p:cNvPr>
          <p:cNvSpPr>
            <a:spLocks noGrp="1"/>
          </p:cNvSpPr>
          <p:nvPr>
            <p:ph type="dt" sz="half" idx="10"/>
          </p:nvPr>
        </p:nvSpPr>
        <p:spPr/>
        <p:txBody>
          <a:bodyPr/>
          <a:lstStyle/>
          <a:p>
            <a:fld id="{8D61B0DF-58AC-B54D-9965-1FCFD75B0683}" type="datetimeFigureOut">
              <a:rPr lang="en-US" smtClean="0"/>
              <a:t>11/5/2019</a:t>
            </a:fld>
            <a:endParaRPr lang="en-US"/>
          </a:p>
        </p:txBody>
      </p:sp>
      <p:sp>
        <p:nvSpPr>
          <p:cNvPr id="6" name="Footer Placeholder 5">
            <a:extLst>
              <a:ext uri="{FF2B5EF4-FFF2-40B4-BE49-F238E27FC236}">
                <a16:creationId xmlns:a16="http://schemas.microsoft.com/office/drawing/2014/main" id="{ACCF7A5B-D790-2B4E-AA48-74DE19803B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A06E28-91DF-144C-8F54-BC34C73BA9C9}"/>
              </a:ext>
            </a:extLst>
          </p:cNvPr>
          <p:cNvSpPr>
            <a:spLocks noGrp="1"/>
          </p:cNvSpPr>
          <p:nvPr>
            <p:ph type="sldNum" sz="quarter" idx="12"/>
          </p:nvPr>
        </p:nvSpPr>
        <p:spPr/>
        <p:txBody>
          <a:bodyPr/>
          <a:lstStyle/>
          <a:p>
            <a:fld id="{B4370639-8906-A640-92A3-F0D412DE7D68}" type="slidenum">
              <a:rPr lang="en-US" smtClean="0"/>
              <a:t>‹#›</a:t>
            </a:fld>
            <a:endParaRPr lang="en-US"/>
          </a:p>
        </p:txBody>
      </p:sp>
    </p:spTree>
    <p:extLst>
      <p:ext uri="{BB962C8B-B14F-4D97-AF65-F5344CB8AC3E}">
        <p14:creationId xmlns:p14="http://schemas.microsoft.com/office/powerpoint/2010/main" val="258731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2D99C-FE25-B347-8E49-B6697BAAF1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C9BD38-3611-764A-8377-B99E1B07A4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4C0CB4-A376-6949-822D-D200490FE6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1B0DF-58AC-B54D-9965-1FCFD75B0683}" type="datetimeFigureOut">
              <a:rPr lang="en-US" smtClean="0"/>
              <a:t>11/5/2019</a:t>
            </a:fld>
            <a:endParaRPr lang="en-US"/>
          </a:p>
        </p:txBody>
      </p:sp>
      <p:sp>
        <p:nvSpPr>
          <p:cNvPr id="5" name="Footer Placeholder 4">
            <a:extLst>
              <a:ext uri="{FF2B5EF4-FFF2-40B4-BE49-F238E27FC236}">
                <a16:creationId xmlns:a16="http://schemas.microsoft.com/office/drawing/2014/main" id="{EF701411-025D-544A-9796-A8B00AEAD1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9A29A0-2A27-1F41-88C8-89A91387F8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70639-8906-A640-92A3-F0D412DE7D68}" type="slidenum">
              <a:rPr lang="en-US" smtClean="0"/>
              <a:t>‹#›</a:t>
            </a:fld>
            <a:endParaRPr lang="en-US"/>
          </a:p>
        </p:txBody>
      </p:sp>
    </p:spTree>
    <p:extLst>
      <p:ext uri="{BB962C8B-B14F-4D97-AF65-F5344CB8AC3E}">
        <p14:creationId xmlns:p14="http://schemas.microsoft.com/office/powerpoint/2010/main" val="357393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centralbedfordshire.gov.uk/children/sen-disability/send-partnership/newsletters.aspx"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www.snappcf.org.uk/" TargetMode="External"/><Relationship Id="rId5" Type="http://schemas.openxmlformats.org/officeDocument/2006/relationships/hyperlink" Target="https://councilfordisabledchildren.org.uk/resources-and-help/im-parent" TargetMode="External"/><Relationship Id="rId4" Type="http://schemas.openxmlformats.org/officeDocument/2006/relationships/hyperlink" Target="http://www.centralbedfordshire.gov.uk/children/sen-disability/education/annual-reviews.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1280-E3F2-9743-943E-1B78AF7DF08A}"/>
              </a:ext>
            </a:extLst>
          </p:cNvPr>
          <p:cNvSpPr>
            <a:spLocks noGrp="1"/>
          </p:cNvSpPr>
          <p:nvPr>
            <p:ph type="ctrTitle"/>
          </p:nvPr>
        </p:nvSpPr>
        <p:spPr>
          <a:xfrm>
            <a:off x="1654049" y="1868524"/>
            <a:ext cx="9144000" cy="2370967"/>
          </a:xfrm>
        </p:spPr>
        <p:style>
          <a:lnRef idx="0">
            <a:schemeClr val="accent6"/>
          </a:lnRef>
          <a:fillRef idx="3">
            <a:schemeClr val="accent6"/>
          </a:fillRef>
          <a:effectRef idx="3">
            <a:schemeClr val="accent6"/>
          </a:effectRef>
          <a:fontRef idx="minor">
            <a:schemeClr val="lt1"/>
          </a:fontRef>
        </p:style>
        <p:txBody>
          <a:bodyPr>
            <a:normAutofit/>
          </a:bodyPr>
          <a:lstStyle/>
          <a:p>
            <a:r>
              <a:rPr lang="en-US" b="1" dirty="0"/>
              <a:t>Making my Education, Health and Care Plan work</a:t>
            </a:r>
          </a:p>
        </p:txBody>
      </p:sp>
      <p:sp>
        <p:nvSpPr>
          <p:cNvPr id="3" name="Subtitle 2">
            <a:extLst>
              <a:ext uri="{FF2B5EF4-FFF2-40B4-BE49-F238E27FC236}">
                <a16:creationId xmlns:a16="http://schemas.microsoft.com/office/drawing/2014/main" id="{88726152-A90A-1D48-AC5F-CD15D4CABD53}"/>
              </a:ext>
            </a:extLst>
          </p:cNvPr>
          <p:cNvSpPr>
            <a:spLocks noGrp="1"/>
          </p:cNvSpPr>
          <p:nvPr>
            <p:ph type="subTitle" idx="1"/>
          </p:nvPr>
        </p:nvSpPr>
        <p:spPr>
          <a:xfrm>
            <a:off x="1530062" y="4989476"/>
            <a:ext cx="9144000" cy="1352149"/>
          </a:xfrm>
        </p:spPr>
        <p:txBody>
          <a:bodyPr vert="horz" lIns="91440" tIns="45720" rIns="91440" bIns="45720" rtlCol="0" anchor="t">
            <a:normAutofit/>
          </a:bodyPr>
          <a:lstStyle/>
          <a:p>
            <a:r>
              <a:rPr lang="en-US" dirty="0">
                <a:cs typeface="Calibri"/>
              </a:rPr>
              <a:t>Barbara Bourn Early Years SEND Manager </a:t>
            </a:r>
          </a:p>
          <a:p>
            <a:r>
              <a:rPr lang="en-US" dirty="0">
                <a:cs typeface="Calibri"/>
              </a:rPr>
              <a:t>Kirsty Green Director &amp; Manager SNAP PCF</a:t>
            </a:r>
          </a:p>
          <a:p>
            <a:r>
              <a:rPr lang="en-US" dirty="0">
                <a:cs typeface="Calibri"/>
              </a:rPr>
              <a:t>Sonia Phillips SNAP PCF Steering Group</a:t>
            </a:r>
          </a:p>
        </p:txBody>
      </p:sp>
      <p:pic>
        <p:nvPicPr>
          <p:cNvPr id="6" name="Picture 6">
            <a:extLst>
              <a:ext uri="{FF2B5EF4-FFF2-40B4-BE49-F238E27FC236}">
                <a16:creationId xmlns:a16="http://schemas.microsoft.com/office/drawing/2014/main" id="{DB24D5A6-AC91-4C6F-A86D-3950FE4EB1D5}"/>
              </a:ext>
            </a:extLst>
          </p:cNvPr>
          <p:cNvPicPr>
            <a:picLocks noChangeAspect="1"/>
          </p:cNvPicPr>
          <p:nvPr/>
        </p:nvPicPr>
        <p:blipFill>
          <a:blip r:embed="rId3"/>
          <a:stretch>
            <a:fillRect/>
          </a:stretch>
        </p:blipFill>
        <p:spPr>
          <a:xfrm>
            <a:off x="141143" y="271030"/>
            <a:ext cx="1657350" cy="857250"/>
          </a:xfrm>
          <a:prstGeom prst="rect">
            <a:avLst/>
          </a:prstGeom>
        </p:spPr>
      </p:pic>
      <p:pic>
        <p:nvPicPr>
          <p:cNvPr id="7" name="Picture 26" descr="001_CBC_2colour">
            <a:extLst>
              <a:ext uri="{FF2B5EF4-FFF2-40B4-BE49-F238E27FC236}">
                <a16:creationId xmlns:a16="http://schemas.microsoft.com/office/drawing/2014/main" id="{DDC612D2-94F8-40D0-A95F-52D4B57B8FE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7293" y="135126"/>
            <a:ext cx="1498600" cy="149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286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Education</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fontScale="92500" lnSpcReduction="10000"/>
          </a:bodyPr>
          <a:lstStyle/>
          <a:p>
            <a:pPr marL="571500" indent="-571500">
              <a:buFont typeface="Arial" panose="020B0604020202020204" pitchFamily="34" charset="0"/>
              <a:buChar char="•"/>
            </a:pPr>
            <a:r>
              <a:rPr lang="en-GB" sz="3200" dirty="0">
                <a:solidFill>
                  <a:schemeClr val="tx1"/>
                </a:solidFill>
              </a:rPr>
              <a:t>The SENCO has day-to-day responsibility for the operation of SEN policy and coordination of specific provision made to support individual pupils with SEN, including those who have EHC plans</a:t>
            </a:r>
            <a:r>
              <a:rPr lang="en-GB" dirty="0">
                <a:solidFill>
                  <a:schemeClr val="tx1"/>
                </a:solidFill>
              </a:rPr>
              <a:t>. </a:t>
            </a:r>
            <a:r>
              <a:rPr lang="en-GB" sz="1600" dirty="0">
                <a:solidFill>
                  <a:schemeClr val="tx1"/>
                </a:solidFill>
              </a:rPr>
              <a:t>SEND Code of Practice 2015 6.88</a:t>
            </a:r>
          </a:p>
          <a:p>
            <a:pPr marL="571500" lvl="0" indent="-571500">
              <a:buFont typeface="Arial" panose="020B0604020202020204" pitchFamily="34" charset="0"/>
              <a:buChar char="•"/>
            </a:pPr>
            <a:r>
              <a:rPr lang="en-GB" sz="3200" dirty="0">
                <a:solidFill>
                  <a:schemeClr val="tx1"/>
                </a:solidFill>
              </a:rPr>
              <a:t>The SENCO provides professional guidance to colleagues and will work closely with staff, parents and other agencies. The SENCO should be aware of the provision in the Local Offer and be able to work with professionals providing a support role to families to ensure that pupils with SEN receive appropriate support and high quality teaching. </a:t>
            </a:r>
            <a:r>
              <a:rPr lang="en-GB" sz="1600" dirty="0">
                <a:solidFill>
                  <a:prstClr val="black"/>
                </a:solidFill>
              </a:rPr>
              <a:t>SEND Code of Practice 2015 6.89</a:t>
            </a:r>
          </a:p>
          <a:p>
            <a:pPr marL="571500" lvl="0" indent="-571500">
              <a:buFont typeface="Arial" panose="020B0604020202020204" pitchFamily="34" charset="0"/>
              <a:buChar char="•"/>
            </a:pPr>
            <a:endParaRPr lang="en-GB" sz="1600" dirty="0">
              <a:solidFill>
                <a:prstClr val="black"/>
              </a:solidFill>
            </a:endParaRPr>
          </a:p>
          <a:p>
            <a:pPr marL="571500" indent="-571500">
              <a:buFont typeface="Arial" panose="020B0604020202020204" pitchFamily="34" charset="0"/>
              <a:buChar char="•"/>
            </a:pPr>
            <a:endParaRPr lang="en-US" sz="1600" dirty="0">
              <a:solidFill>
                <a:schemeClr val="tx1"/>
              </a:solidFill>
            </a:endParaRPr>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2501979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Education</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pPr marL="571500" indent="-571500">
              <a:buFont typeface="Arial" panose="020B0604020202020204" pitchFamily="34" charset="0"/>
              <a:buChar char="•"/>
            </a:pPr>
            <a:r>
              <a:rPr lang="en-GB" dirty="0">
                <a:solidFill>
                  <a:schemeClr val="tx1"/>
                </a:solidFill>
              </a:rPr>
              <a:t>All teachers and support staff who work with the pupil should be made aware of their needs and the outcomes sought. </a:t>
            </a:r>
            <a:r>
              <a:rPr lang="en-GB" sz="1600" dirty="0">
                <a:solidFill>
                  <a:schemeClr val="tx1"/>
                </a:solidFill>
              </a:rPr>
              <a:t>SEND Code of Practice 2015 6.49</a:t>
            </a:r>
          </a:p>
          <a:p>
            <a:pPr marL="571500" indent="-571500">
              <a:buFont typeface="Arial" panose="020B0604020202020204" pitchFamily="34" charset="0"/>
              <a:buChar char="•"/>
            </a:pPr>
            <a:r>
              <a:rPr lang="en-GB" dirty="0">
                <a:solidFill>
                  <a:schemeClr val="tx1"/>
                </a:solidFill>
              </a:rPr>
              <a:t>Schools are required to meet regularly with parents and share the process of reviewing and planning the ongoing support.  Where possible this should include the child or young person.</a:t>
            </a:r>
          </a:p>
          <a:p>
            <a:pPr marL="571500" lvl="0" indent="-571500">
              <a:buFont typeface="Arial" panose="020B0604020202020204" pitchFamily="34" charset="0"/>
              <a:buChar char="•"/>
            </a:pPr>
            <a:r>
              <a:rPr lang="en-GB" dirty="0">
                <a:solidFill>
                  <a:schemeClr val="tx1"/>
                </a:solidFill>
              </a:rPr>
              <a:t>Schools must co-operate with the local authority in the review process and, as part of the review, the local authority can require schools to convene and hold annual review meetings on its behalf. </a:t>
            </a:r>
            <a:r>
              <a:rPr lang="en-GB" sz="1600" dirty="0">
                <a:solidFill>
                  <a:prstClr val="black"/>
                </a:solidFill>
              </a:rPr>
              <a:t>SEND Code of Practice 2015 6.56</a:t>
            </a:r>
          </a:p>
          <a:p>
            <a:pPr marL="571500" lvl="0" indent="-571500">
              <a:buFont typeface="Arial" panose="020B0604020202020204" pitchFamily="34" charset="0"/>
              <a:buChar char="•"/>
            </a:pPr>
            <a:endParaRPr lang="en-GB" sz="1600" dirty="0">
              <a:solidFill>
                <a:prstClr val="black"/>
              </a:solidFill>
            </a:endParaRPr>
          </a:p>
          <a:p>
            <a:pPr marL="571500" lvl="0" indent="-571500">
              <a:buFont typeface="Arial" panose="020B0604020202020204" pitchFamily="34" charset="0"/>
              <a:buChar char="•"/>
            </a:pPr>
            <a:endParaRPr lang="en-GB" sz="1600" dirty="0">
              <a:solidFill>
                <a:prstClr val="black"/>
              </a:solidFill>
            </a:endParaRPr>
          </a:p>
          <a:p>
            <a:pPr marL="571500" indent="-571500">
              <a:buFont typeface="Arial" panose="020B0604020202020204" pitchFamily="34" charset="0"/>
              <a:buChar char="•"/>
            </a:pPr>
            <a:endParaRPr lang="en-US" sz="1600" dirty="0">
              <a:solidFill>
                <a:schemeClr val="tx1"/>
              </a:solidFill>
            </a:endParaRPr>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2430597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Questions to ask the school</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pPr lvl="0"/>
            <a:r>
              <a:rPr lang="en-GB" sz="2000" dirty="0">
                <a:solidFill>
                  <a:prstClr val="black"/>
                </a:solidFill>
              </a:rPr>
              <a:t>Be prepared, make a list and refer to the plan:</a:t>
            </a:r>
          </a:p>
          <a:p>
            <a:pPr marL="571500" lvl="0" indent="-571500">
              <a:buFont typeface="Arial" panose="020B0604020202020204" pitchFamily="34" charset="0"/>
              <a:buChar char="•"/>
            </a:pPr>
            <a:r>
              <a:rPr lang="en-GB" sz="2000" dirty="0">
                <a:solidFill>
                  <a:prstClr val="black"/>
                </a:solidFill>
              </a:rPr>
              <a:t>Who is going to work with my child to achieve the outcomes in the plan?</a:t>
            </a:r>
          </a:p>
          <a:p>
            <a:pPr marL="571500" lvl="0" indent="-571500">
              <a:buFont typeface="Arial" panose="020B0604020202020204" pitchFamily="34" charset="0"/>
              <a:buChar char="•"/>
            </a:pPr>
            <a:r>
              <a:rPr lang="en-GB" sz="2000" dirty="0">
                <a:solidFill>
                  <a:prstClr val="black"/>
                </a:solidFill>
              </a:rPr>
              <a:t>Will everyone who is working with my child be fully informed of his/her needs and what the outcomes are?</a:t>
            </a:r>
          </a:p>
          <a:p>
            <a:pPr marL="571500" lvl="0" indent="-571500">
              <a:buFont typeface="Arial" panose="020B0604020202020204" pitchFamily="34" charset="0"/>
              <a:buChar char="•"/>
            </a:pPr>
            <a:r>
              <a:rPr lang="en-GB" sz="2000" dirty="0">
                <a:solidFill>
                  <a:prstClr val="black"/>
                </a:solidFill>
              </a:rPr>
              <a:t>Have the staff had any specialist training or will there be any training taking place?</a:t>
            </a:r>
          </a:p>
          <a:p>
            <a:pPr marL="571500" lvl="0" indent="-571500">
              <a:buFont typeface="Arial" panose="020B0604020202020204" pitchFamily="34" charset="0"/>
              <a:buChar char="•"/>
            </a:pPr>
            <a:r>
              <a:rPr lang="en-GB" sz="2000" dirty="0">
                <a:solidFill>
                  <a:prstClr val="black"/>
                </a:solidFill>
              </a:rPr>
              <a:t>What will that work look like.  Will it be individual or in small groups or in whole class teaching?</a:t>
            </a:r>
          </a:p>
          <a:p>
            <a:pPr marL="571500" lvl="0" indent="-571500">
              <a:buFont typeface="Arial" panose="020B0604020202020204" pitchFamily="34" charset="0"/>
              <a:buChar char="•"/>
            </a:pPr>
            <a:r>
              <a:rPr lang="en-GB" sz="2000" dirty="0">
                <a:solidFill>
                  <a:prstClr val="black"/>
                </a:solidFill>
              </a:rPr>
              <a:t>When will specific teaching take place and how often?</a:t>
            </a:r>
          </a:p>
          <a:p>
            <a:pPr marL="571500" lvl="0" indent="-571500">
              <a:buFont typeface="Arial" panose="020B0604020202020204" pitchFamily="34" charset="0"/>
              <a:buChar char="•"/>
            </a:pPr>
            <a:r>
              <a:rPr lang="en-GB" sz="2000" dirty="0">
                <a:solidFill>
                  <a:prstClr val="black"/>
                </a:solidFill>
              </a:rPr>
              <a:t>How will my child’s progress be recorded?</a:t>
            </a:r>
          </a:p>
          <a:p>
            <a:pPr marL="571500" lvl="0" indent="-571500">
              <a:buFont typeface="Arial" panose="020B0604020202020204" pitchFamily="34" charset="0"/>
              <a:buChar char="•"/>
            </a:pPr>
            <a:r>
              <a:rPr lang="en-GB" sz="2000" dirty="0">
                <a:solidFill>
                  <a:prstClr val="black"/>
                </a:solidFill>
              </a:rPr>
              <a:t>How often can we meet to review progress?</a:t>
            </a:r>
          </a:p>
          <a:p>
            <a:pPr marL="571500" lvl="0" indent="-571500">
              <a:buFont typeface="Arial" panose="020B0604020202020204" pitchFamily="34" charset="0"/>
              <a:buChar char="•"/>
            </a:pPr>
            <a:endParaRPr lang="en-GB" sz="1600" dirty="0">
              <a:solidFill>
                <a:prstClr val="black"/>
              </a:solidFill>
            </a:endParaRPr>
          </a:p>
          <a:p>
            <a:pPr marL="571500" lvl="0" indent="-571500">
              <a:buFont typeface="Arial" panose="020B0604020202020204" pitchFamily="34" charset="0"/>
              <a:buChar char="•"/>
            </a:pPr>
            <a:endParaRPr lang="en-GB" sz="1600" dirty="0">
              <a:solidFill>
                <a:prstClr val="black"/>
              </a:solidFill>
            </a:endParaRPr>
          </a:p>
          <a:p>
            <a:pPr marL="571500" indent="-571500">
              <a:buFont typeface="Arial" panose="020B0604020202020204" pitchFamily="34" charset="0"/>
              <a:buChar char="•"/>
            </a:pPr>
            <a:endParaRPr lang="en-US" sz="1600" dirty="0">
              <a:solidFill>
                <a:schemeClr val="tx1"/>
              </a:solidFill>
            </a:endParaRPr>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4035486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Health</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pPr lvl="0"/>
            <a:endParaRPr lang="en-GB" sz="1600" dirty="0">
              <a:solidFill>
                <a:prstClr val="black"/>
              </a:solidFill>
            </a:endParaRPr>
          </a:p>
          <a:p>
            <a:pPr marL="571500" indent="-571500">
              <a:buFont typeface="Arial" panose="020B0604020202020204" pitchFamily="34" charset="0"/>
              <a:buChar char="•"/>
            </a:pPr>
            <a:r>
              <a:rPr lang="en-GB" dirty="0">
                <a:solidFill>
                  <a:schemeClr val="tx1"/>
                </a:solidFill>
              </a:rPr>
              <a:t>Any health provision reasonably required by the learning difficulties or disabilities which result in the child or young person having SEN. Where an Individual Health Care Plan is made for them, that plan should be included.</a:t>
            </a:r>
            <a:endParaRPr lang="en-US" dirty="0">
              <a:solidFill>
                <a:schemeClr val="tx1"/>
              </a:solidFill>
            </a:endParaRPr>
          </a:p>
          <a:p>
            <a:r>
              <a:rPr lang="en-US" dirty="0">
                <a:solidFill>
                  <a:schemeClr val="tx1"/>
                </a:solidFill>
              </a:rPr>
              <a:t>Be informed about;</a:t>
            </a:r>
          </a:p>
          <a:p>
            <a:pPr marL="342900" indent="-342900">
              <a:buFont typeface="Arial" panose="020B0604020202020204" pitchFamily="34" charset="0"/>
              <a:buChar char="•"/>
            </a:pPr>
            <a:r>
              <a:rPr lang="en-US" dirty="0">
                <a:solidFill>
                  <a:schemeClr val="tx1"/>
                </a:solidFill>
              </a:rPr>
              <a:t>Where this is kept in school</a:t>
            </a:r>
          </a:p>
          <a:p>
            <a:pPr marL="342900" indent="-342900">
              <a:buFont typeface="Arial" panose="020B0604020202020204" pitchFamily="34" charset="0"/>
              <a:buChar char="•"/>
            </a:pPr>
            <a:r>
              <a:rPr lang="en-US" dirty="0">
                <a:solidFill>
                  <a:schemeClr val="tx1"/>
                </a:solidFill>
              </a:rPr>
              <a:t>Who has access to it</a:t>
            </a:r>
          </a:p>
          <a:p>
            <a:pPr marL="342900" indent="-342900">
              <a:buFont typeface="Arial" panose="020B0604020202020204" pitchFamily="34" charset="0"/>
              <a:buChar char="•"/>
            </a:pPr>
            <a:r>
              <a:rPr lang="en-US" dirty="0">
                <a:solidFill>
                  <a:schemeClr val="tx1"/>
                </a:solidFill>
              </a:rPr>
              <a:t>How often it will be reviewed and updated</a:t>
            </a:r>
          </a:p>
        </p:txBody>
      </p:sp>
    </p:spTree>
    <p:extLst>
      <p:ext uri="{BB962C8B-B14F-4D97-AF65-F5344CB8AC3E}">
        <p14:creationId xmlns:p14="http://schemas.microsoft.com/office/powerpoint/2010/main" val="4087008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Health</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pPr marL="571500" lvl="0" indent="-571500">
              <a:buFont typeface="Arial" panose="020B0604020202020204" pitchFamily="34" charset="0"/>
              <a:buChar char="•"/>
            </a:pPr>
            <a:endParaRPr lang="en-GB" sz="1600" dirty="0">
              <a:solidFill>
                <a:prstClr val="black"/>
              </a:solidFill>
            </a:endParaRPr>
          </a:p>
          <a:p>
            <a:pPr marL="571500" lvl="0" indent="-571500">
              <a:buFont typeface="Arial" panose="020B0604020202020204" pitchFamily="34" charset="0"/>
              <a:buChar char="•"/>
            </a:pPr>
            <a:r>
              <a:rPr lang="en-GB" sz="2800" dirty="0">
                <a:solidFill>
                  <a:prstClr val="black"/>
                </a:solidFill>
              </a:rPr>
              <a:t>Sometimes therapies are found in section F as well as in health provision.</a:t>
            </a:r>
          </a:p>
          <a:p>
            <a:pPr marL="571500" lvl="0" indent="-571500">
              <a:buFont typeface="Arial" panose="020B0604020202020204" pitchFamily="34" charset="0"/>
              <a:buChar char="•"/>
            </a:pPr>
            <a:r>
              <a:rPr lang="en-GB" sz="2800" dirty="0">
                <a:solidFill>
                  <a:schemeClr val="tx1"/>
                </a:solidFill>
              </a:rPr>
              <a:t>Provision should be detailed and specific and should normally be quantified, for example, in terms of the type of support and who will provide it.</a:t>
            </a:r>
          </a:p>
          <a:p>
            <a:endParaRPr lang="en-US" sz="1600" dirty="0">
              <a:solidFill>
                <a:schemeClr val="tx1"/>
              </a:solidFill>
            </a:endParaRPr>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97359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Social Care</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lnSpcReduction="10000"/>
          </a:bodyPr>
          <a:lstStyle/>
          <a:p>
            <a:pPr marL="571500" lvl="0" indent="-571500">
              <a:buFont typeface="Arial" panose="020B0604020202020204" pitchFamily="34" charset="0"/>
              <a:buChar char="•"/>
            </a:pPr>
            <a:endParaRPr lang="en-GB" sz="1600" dirty="0">
              <a:solidFill>
                <a:prstClr val="black"/>
              </a:solidFill>
            </a:endParaRPr>
          </a:p>
          <a:p>
            <a:pPr marL="457200" lvl="0" indent="-457200">
              <a:buFont typeface="Arial" panose="020B0604020202020204" pitchFamily="34" charset="0"/>
              <a:buChar char="•"/>
            </a:pPr>
            <a:r>
              <a:rPr lang="en-GB" sz="2800" dirty="0">
                <a:solidFill>
                  <a:schemeClr val="tx1"/>
                </a:solidFill>
              </a:rPr>
              <a:t>Provision should be detailed and specific and should normally be quantified, for example, in terms of the type of support and who will provide it (including where this is to be secured through a social care direct payment)</a:t>
            </a:r>
          </a:p>
          <a:p>
            <a:pPr marL="457200" lvl="0" indent="-457200">
              <a:buFont typeface="Arial" panose="020B0604020202020204" pitchFamily="34" charset="0"/>
              <a:buChar char="•"/>
            </a:pPr>
            <a:r>
              <a:rPr lang="en-GB" sz="2800" dirty="0">
                <a:solidFill>
                  <a:schemeClr val="tx1"/>
                </a:solidFill>
              </a:rPr>
              <a:t> It should be clear how the provision will support achievement of the outcomes, including any provision 168 Section Information to include section 2 of the Chronically Sick and Disabled Persons Act 1970 (CSDPA) secured through a Personal Budget. There should be clarity as to how advice and information gathered has informed the provision specified</a:t>
            </a:r>
            <a:endParaRPr lang="en-US" sz="1600" dirty="0">
              <a:solidFill>
                <a:schemeClr val="tx1"/>
              </a:solidFill>
            </a:endParaRPr>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4183811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en-US" sz="5400" b="1" dirty="0"/>
              <a:t>Where to go for support and advice if you think the plan is not working</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r>
              <a:rPr lang="en-US" sz="3200" dirty="0">
                <a:solidFill>
                  <a:schemeClr val="tx1"/>
                </a:solidFill>
              </a:rPr>
              <a:t>All local authorities are required to make available advice to parents and young people with SEND.</a:t>
            </a:r>
            <a:r>
              <a:rPr lang="en-GB" sz="3200" dirty="0">
                <a:solidFill>
                  <a:schemeClr val="tx1"/>
                </a:solidFill>
              </a:rPr>
              <a:t> </a:t>
            </a:r>
          </a:p>
          <a:p>
            <a:pPr marL="571500" indent="-571500">
              <a:buFont typeface="Arial" panose="020B0604020202020204" pitchFamily="34" charset="0"/>
              <a:buChar char="•"/>
            </a:pPr>
            <a:r>
              <a:rPr lang="en-GB" sz="3200" dirty="0">
                <a:solidFill>
                  <a:schemeClr val="tx1"/>
                </a:solidFill>
              </a:rPr>
              <a:t>Information, Advice and Support Services should be impartial, confidential and accessible </a:t>
            </a:r>
            <a:r>
              <a:rPr lang="en-GB" sz="1800" dirty="0">
                <a:solidFill>
                  <a:schemeClr val="tx1"/>
                </a:solidFill>
              </a:rPr>
              <a:t>SEND Code of Practice 2015 2.5</a:t>
            </a:r>
            <a:endParaRPr lang="en-US" sz="1800" dirty="0">
              <a:solidFill>
                <a:schemeClr val="tx1"/>
              </a:solidFill>
            </a:endParaRPr>
          </a:p>
          <a:p>
            <a:pPr marL="571500" indent="-571500">
              <a:buFont typeface="Arial" panose="020B0604020202020204" pitchFamily="34" charset="0"/>
              <a:buChar char="•"/>
            </a:pPr>
            <a:r>
              <a:rPr lang="en-GB" sz="3200" dirty="0">
                <a:solidFill>
                  <a:schemeClr val="tx1"/>
                </a:solidFill>
              </a:rPr>
              <a:t>Central Bedfordshire - SEND Information, Advice and Support Service (SENDIASS)</a:t>
            </a:r>
          </a:p>
          <a:p>
            <a:pPr marL="571500" indent="-571500">
              <a:buFont typeface="Arial" panose="020B0604020202020204" pitchFamily="34" charset="0"/>
              <a:buChar char="•"/>
            </a:pPr>
            <a:r>
              <a:rPr lang="en-GB" sz="3200" dirty="0">
                <a:solidFill>
                  <a:schemeClr val="tx1"/>
                </a:solidFill>
              </a:rPr>
              <a:t>Patient Advice and Liaison Service (PALS)</a:t>
            </a:r>
            <a:endParaRPr lang="en-US" sz="3200" dirty="0">
              <a:solidFill>
                <a:schemeClr val="tx1"/>
              </a:solidFill>
            </a:endParaRPr>
          </a:p>
        </p:txBody>
      </p:sp>
    </p:spTree>
    <p:extLst>
      <p:ext uri="{BB962C8B-B14F-4D97-AF65-F5344CB8AC3E}">
        <p14:creationId xmlns:p14="http://schemas.microsoft.com/office/powerpoint/2010/main" val="2632601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Questions</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pPr marL="571500" lvl="0" indent="-571500">
              <a:buFont typeface="Arial" panose="020B0604020202020204" pitchFamily="34" charset="0"/>
              <a:buChar char="•"/>
            </a:pPr>
            <a:endParaRPr lang="en-GB" sz="1600" dirty="0">
              <a:solidFill>
                <a:prstClr val="black"/>
              </a:solidFill>
            </a:endParaRPr>
          </a:p>
          <a:p>
            <a:pPr marL="571500" lvl="0" indent="-571500">
              <a:buFont typeface="Arial" panose="020B0604020202020204" pitchFamily="34" charset="0"/>
              <a:buChar char="•"/>
            </a:pPr>
            <a:endParaRPr lang="en-GB" sz="1600" dirty="0">
              <a:solidFill>
                <a:prstClr val="black"/>
              </a:solidFill>
            </a:endParaRPr>
          </a:p>
          <a:p>
            <a:pPr marL="571500" indent="-571500">
              <a:buFont typeface="Arial" panose="020B0604020202020204" pitchFamily="34" charset="0"/>
              <a:buChar char="•"/>
            </a:pPr>
            <a:endParaRPr lang="en-US" sz="1600" dirty="0">
              <a:solidFill>
                <a:schemeClr val="tx1"/>
              </a:solidFill>
            </a:endParaRPr>
          </a:p>
          <a:p>
            <a:pPr marL="571500" indent="-571500">
              <a:buFont typeface="Arial" panose="020B0604020202020204" pitchFamily="34" charset="0"/>
              <a:buChar char="•"/>
            </a:pPr>
            <a:endParaRPr lang="en-US" dirty="0"/>
          </a:p>
        </p:txBody>
      </p:sp>
      <p:pic>
        <p:nvPicPr>
          <p:cNvPr id="2" name="Picture 1" descr="301 Moved Permanentl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7782" y="2401508"/>
            <a:ext cx="4881004" cy="3567491"/>
          </a:xfrm>
          <a:prstGeom prst="rect">
            <a:avLst/>
          </a:prstGeom>
        </p:spPr>
      </p:pic>
    </p:spTree>
    <p:extLst>
      <p:ext uri="{BB962C8B-B14F-4D97-AF65-F5344CB8AC3E}">
        <p14:creationId xmlns:p14="http://schemas.microsoft.com/office/powerpoint/2010/main" val="1517315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A62A2E4-7E26-435B-BE2F-37A61B44A3EE}"/>
              </a:ext>
            </a:extLst>
          </p:cNvPr>
          <p:cNvSpPr>
            <a:spLocks noGrp="1"/>
          </p:cNvSpPr>
          <p:nvPr>
            <p:ph type="title"/>
          </p:nvPr>
        </p:nvSpPr>
        <p:spPr>
          <a:xfrm>
            <a:off x="956953" y="768349"/>
            <a:ext cx="10515600" cy="1270353"/>
          </a:xfrm>
        </p:spPr>
        <p:style>
          <a:lnRef idx="0">
            <a:schemeClr val="accent6"/>
          </a:lnRef>
          <a:fillRef idx="3">
            <a:schemeClr val="accent6"/>
          </a:fillRef>
          <a:effectRef idx="3">
            <a:schemeClr val="accent6"/>
          </a:effectRef>
          <a:fontRef idx="minor">
            <a:schemeClr val="lt1"/>
          </a:fontRef>
        </p:style>
        <p:txBody>
          <a:bodyPr/>
          <a:lstStyle/>
          <a:p>
            <a:pPr algn="ctr"/>
            <a:r>
              <a:rPr lang="en-US" dirty="0"/>
              <a:t>Useful information</a:t>
            </a:r>
          </a:p>
        </p:txBody>
      </p:sp>
      <p:sp>
        <p:nvSpPr>
          <p:cNvPr id="8" name="Content Placeholder 2">
            <a:extLst>
              <a:ext uri="{FF2B5EF4-FFF2-40B4-BE49-F238E27FC236}">
                <a16:creationId xmlns:a16="http://schemas.microsoft.com/office/drawing/2014/main" id="{B8FAA9D2-ACAD-4055-92C4-40199B57673F}"/>
              </a:ext>
            </a:extLst>
          </p:cNvPr>
          <p:cNvSpPr>
            <a:spLocks noGrp="1"/>
          </p:cNvSpPr>
          <p:nvPr>
            <p:ph type="body" idx="1"/>
          </p:nvPr>
        </p:nvSpPr>
        <p:spPr>
          <a:xfrm>
            <a:off x="956953" y="2648198"/>
            <a:ext cx="10515600" cy="3859479"/>
          </a:xfrm>
        </p:spPr>
        <p:txBody>
          <a:bodyPr vert="horz" lIns="91440" tIns="45720" rIns="91440" bIns="45720" rtlCol="0" anchor="t">
            <a:normAutofit/>
          </a:bodyPr>
          <a:lstStyle/>
          <a:p>
            <a:pPr marL="342900" indent="-342900">
              <a:buFont typeface="Arial" panose="020B0604020202020204" pitchFamily="34" charset="0"/>
              <a:buChar char="•"/>
            </a:pPr>
            <a:r>
              <a:rPr lang="en-US" sz="1500" dirty="0"/>
              <a:t>SENDIASS</a:t>
            </a:r>
          </a:p>
          <a:p>
            <a:pPr marL="0" indent="0">
              <a:buNone/>
            </a:pPr>
            <a:r>
              <a:rPr lang="en-US" sz="1500" dirty="0">
                <a:hlinkClick r:id="rId3"/>
              </a:rPr>
              <a:t>http://www.centralbedfordshire.gov.uk/children/sen-disability/send-partnership/newsletters.aspx</a:t>
            </a:r>
            <a:endParaRPr lang="en-US" sz="1500" dirty="0"/>
          </a:p>
          <a:p>
            <a:pPr marL="342900" indent="-342900">
              <a:buFont typeface="Arial" panose="020B0604020202020204" pitchFamily="34" charset="0"/>
              <a:buChar char="•"/>
            </a:pPr>
            <a:r>
              <a:rPr lang="en-US" sz="1500" dirty="0">
                <a:cs typeface="Calibri"/>
              </a:rPr>
              <a:t>Local Offer on Annual Reviews </a:t>
            </a:r>
          </a:p>
          <a:p>
            <a:pPr marL="0" indent="0">
              <a:buNone/>
            </a:pPr>
            <a:r>
              <a:rPr lang="en-US" sz="1500" dirty="0">
                <a:cs typeface="Calibri"/>
                <a:hlinkClick r:id="rId4"/>
              </a:rPr>
              <a:t>http://www.centralbedfordshire.gov.uk/children/sen-disability/education/annual-reviews.aspx</a:t>
            </a:r>
            <a:endParaRPr lang="en-US" sz="1500" dirty="0">
              <a:cs typeface="Calibri"/>
            </a:endParaRPr>
          </a:p>
          <a:p>
            <a:pPr marL="342900" indent="-342900">
              <a:buFont typeface="Arial" panose="020B0604020202020204" pitchFamily="34" charset="0"/>
              <a:buChar char="•"/>
            </a:pPr>
            <a:r>
              <a:rPr lang="en-GB" sz="1500" dirty="0"/>
              <a:t>Leaflets and advice for parents</a:t>
            </a:r>
          </a:p>
          <a:p>
            <a:r>
              <a:rPr lang="en-GB" sz="1600" dirty="0">
                <a:hlinkClick r:id="rId5"/>
              </a:rPr>
              <a:t>https://councilfordisabledchildren.org.uk/resources-and-help/im-parent</a:t>
            </a:r>
            <a:endParaRPr lang="en-GB" sz="1600" dirty="0"/>
          </a:p>
          <a:p>
            <a:r>
              <a:rPr lang="en-GB" sz="1500" dirty="0"/>
              <a:t>SNAP PCF website</a:t>
            </a:r>
          </a:p>
          <a:p>
            <a:pPr marL="0" indent="0">
              <a:buNone/>
            </a:pPr>
            <a:r>
              <a:rPr lang="en-GB" sz="1500" dirty="0">
                <a:hlinkClick r:id="rId6"/>
              </a:rPr>
              <a:t>http://www.snappcf.org.uk/</a:t>
            </a:r>
            <a:endParaRPr lang="en-GB" sz="1500" dirty="0"/>
          </a:p>
          <a:p>
            <a:pPr marL="0" indent="0">
              <a:buNone/>
            </a:pPr>
            <a:endParaRPr lang="en-GB" sz="2200" dirty="0"/>
          </a:p>
          <a:p>
            <a:pPr marL="0" indent="0">
              <a:buNone/>
            </a:pPr>
            <a:endParaRPr lang="en-GB" sz="2200" dirty="0"/>
          </a:p>
          <a:p>
            <a:pPr marL="0" indent="0">
              <a:buNone/>
            </a:pPr>
            <a:endParaRPr lang="en-GB" sz="2200" dirty="0"/>
          </a:p>
          <a:p>
            <a:pPr marL="0" indent="0">
              <a:buNone/>
            </a:pPr>
            <a:endParaRPr lang="en-US" dirty="0"/>
          </a:p>
        </p:txBody>
      </p:sp>
    </p:spTree>
    <p:extLst>
      <p:ext uri="{BB962C8B-B14F-4D97-AF65-F5344CB8AC3E}">
        <p14:creationId xmlns:p14="http://schemas.microsoft.com/office/powerpoint/2010/main" val="383739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1071895" y="635919"/>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Know your plan</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r>
              <a:rPr lang="en-GB" sz="4000" dirty="0">
                <a:solidFill>
                  <a:schemeClr val="tx1"/>
                </a:solidFill>
              </a:rPr>
              <a:t>Be fully informed of what is in your plan. In particular what the plan says about what your child’s needs are and how they will be met in school and by health and social care.</a:t>
            </a:r>
          </a:p>
          <a:p>
            <a:endParaRPr lang="en-US" dirty="0"/>
          </a:p>
        </p:txBody>
      </p:sp>
    </p:spTree>
    <p:extLst>
      <p:ext uri="{BB962C8B-B14F-4D97-AF65-F5344CB8AC3E}">
        <p14:creationId xmlns:p14="http://schemas.microsoft.com/office/powerpoint/2010/main" val="261004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The Plan-Education</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pPr marL="685800" indent="-685800">
              <a:buFont typeface="Arial" panose="020B0604020202020204" pitchFamily="34" charset="0"/>
              <a:buChar char="•"/>
            </a:pPr>
            <a:r>
              <a:rPr lang="en-GB" sz="4000" dirty="0">
                <a:solidFill>
                  <a:schemeClr val="tx1"/>
                </a:solidFill>
              </a:rPr>
              <a:t>Section B is a child’s special educational needs.</a:t>
            </a:r>
          </a:p>
          <a:p>
            <a:pPr marL="685800" indent="-685800">
              <a:buFont typeface="Arial" panose="020B0604020202020204" pitchFamily="34" charset="0"/>
              <a:buChar char="•"/>
            </a:pPr>
            <a:r>
              <a:rPr lang="en-GB" sz="4000" dirty="0">
                <a:solidFill>
                  <a:schemeClr val="tx1"/>
                </a:solidFill>
              </a:rPr>
              <a:t>Section E specifies the desired outcomes for the child</a:t>
            </a:r>
          </a:p>
          <a:p>
            <a:pPr marL="685800" indent="-685800">
              <a:buFont typeface="Arial" panose="020B0604020202020204" pitchFamily="34" charset="0"/>
              <a:buChar char="•"/>
            </a:pPr>
            <a:r>
              <a:rPr lang="en-GB" sz="4000" dirty="0">
                <a:solidFill>
                  <a:schemeClr val="tx1"/>
                </a:solidFill>
              </a:rPr>
              <a:t>Section F  sets out the special educational provision required to achieve the aspirations and outcomes.</a:t>
            </a:r>
            <a:endParaRPr lang="en-US" sz="4000" dirty="0">
              <a:solidFill>
                <a:schemeClr val="tx1"/>
              </a:solidFill>
            </a:endParaRPr>
          </a:p>
        </p:txBody>
      </p:sp>
    </p:spTree>
    <p:extLst>
      <p:ext uri="{BB962C8B-B14F-4D97-AF65-F5344CB8AC3E}">
        <p14:creationId xmlns:p14="http://schemas.microsoft.com/office/powerpoint/2010/main" val="399004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The Plan-Health</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pPr>
              <a:buFont typeface="Arial" panose="020B0604020202020204" pitchFamily="34" charset="0"/>
              <a:buChar char="•"/>
            </a:pPr>
            <a:r>
              <a:rPr lang="en-GB" sz="3600" dirty="0">
                <a:solidFill>
                  <a:schemeClr val="tx1"/>
                </a:solidFill>
              </a:rPr>
              <a:t>The EHC plan must include any health needs relating to the learning difficulty or disability that results in a child or young person having SEN but can also include other needs such as long term conditions. </a:t>
            </a:r>
          </a:p>
          <a:p>
            <a:pPr>
              <a:buFont typeface="Arial" panose="020B0604020202020204" pitchFamily="34" charset="0"/>
              <a:buChar char="•"/>
            </a:pPr>
            <a:r>
              <a:rPr lang="en-GB" sz="3600" dirty="0">
                <a:solidFill>
                  <a:schemeClr val="tx1"/>
                </a:solidFill>
              </a:rPr>
              <a:t>Relevant health professionals will be involved in the development of the child or young person’s EHC plan, advising on the child’s needs and the provision to meet them and the CCGs must ensure that they do so.</a:t>
            </a:r>
            <a:endParaRPr lang="en-US" sz="3600" dirty="0">
              <a:solidFill>
                <a:schemeClr val="tx1"/>
              </a:solidFill>
            </a:endParaRPr>
          </a:p>
        </p:txBody>
      </p:sp>
    </p:spTree>
    <p:extLst>
      <p:ext uri="{BB962C8B-B14F-4D97-AF65-F5344CB8AC3E}">
        <p14:creationId xmlns:p14="http://schemas.microsoft.com/office/powerpoint/2010/main" val="107877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The Plan-Social Care</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endParaRPr lang="en-GB" sz="3600" dirty="0">
              <a:solidFill>
                <a:schemeClr val="tx2"/>
              </a:solidFill>
            </a:endParaRPr>
          </a:p>
          <a:p>
            <a:pPr marL="571500" indent="-571500">
              <a:buFont typeface="Arial" panose="020B0604020202020204" pitchFamily="34" charset="0"/>
              <a:buChar char="•"/>
            </a:pPr>
            <a:r>
              <a:rPr lang="en-GB" sz="4400" dirty="0">
                <a:solidFill>
                  <a:schemeClr val="tx1"/>
                </a:solidFill>
              </a:rPr>
              <a:t>This section should include any social care needs which relate to a child’s special educational needs or to a disability.</a:t>
            </a:r>
            <a:endParaRPr lang="en-US" sz="4400" dirty="0">
              <a:solidFill>
                <a:schemeClr val="tx1"/>
              </a:solidFill>
            </a:endParaRPr>
          </a:p>
        </p:txBody>
      </p:sp>
    </p:spTree>
    <p:extLst>
      <p:ext uri="{BB962C8B-B14F-4D97-AF65-F5344CB8AC3E}">
        <p14:creationId xmlns:p14="http://schemas.microsoft.com/office/powerpoint/2010/main" val="203971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Get to know your team</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fontScale="77500" lnSpcReduction="20000"/>
          </a:bodyPr>
          <a:lstStyle/>
          <a:p>
            <a:r>
              <a:rPr lang="en-US" sz="3600" dirty="0">
                <a:solidFill>
                  <a:schemeClr val="tx1"/>
                </a:solidFill>
              </a:rPr>
              <a:t>Often there is a team of professionals involved;</a:t>
            </a:r>
          </a:p>
          <a:p>
            <a:pPr marL="457200" indent="-457200">
              <a:buFont typeface="Arial" panose="020B0604020202020204" pitchFamily="34" charset="0"/>
              <a:buChar char="•"/>
            </a:pPr>
            <a:r>
              <a:rPr lang="en-US" sz="3300" dirty="0">
                <a:solidFill>
                  <a:schemeClr val="tx1"/>
                </a:solidFill>
              </a:rPr>
              <a:t>Class teacher (s)</a:t>
            </a:r>
          </a:p>
          <a:p>
            <a:pPr marL="457200" indent="-457200">
              <a:buFont typeface="Arial" panose="020B0604020202020204" pitchFamily="34" charset="0"/>
              <a:buChar char="•"/>
            </a:pPr>
            <a:r>
              <a:rPr lang="en-US" sz="3300" dirty="0">
                <a:solidFill>
                  <a:schemeClr val="tx1"/>
                </a:solidFill>
              </a:rPr>
              <a:t>Teaching assistants (TAs)</a:t>
            </a:r>
          </a:p>
          <a:p>
            <a:pPr marL="457200" indent="-457200">
              <a:buFont typeface="Arial" panose="020B0604020202020204" pitchFamily="34" charset="0"/>
              <a:buChar char="•"/>
            </a:pPr>
            <a:r>
              <a:rPr lang="en-US" sz="3300" dirty="0">
                <a:solidFill>
                  <a:schemeClr val="tx1"/>
                </a:solidFill>
              </a:rPr>
              <a:t>School </a:t>
            </a:r>
            <a:r>
              <a:rPr lang="en-US" sz="3300" dirty="0" err="1">
                <a:solidFill>
                  <a:schemeClr val="tx1"/>
                </a:solidFill>
              </a:rPr>
              <a:t>SENCo</a:t>
            </a:r>
            <a:endParaRPr lang="en-US" sz="3300" dirty="0">
              <a:solidFill>
                <a:schemeClr val="tx1"/>
              </a:solidFill>
            </a:endParaRPr>
          </a:p>
          <a:p>
            <a:pPr marL="457200" indent="-457200">
              <a:buFont typeface="Arial" panose="020B0604020202020204" pitchFamily="34" charset="0"/>
              <a:buChar char="•"/>
            </a:pPr>
            <a:r>
              <a:rPr lang="en-US" sz="3300" dirty="0">
                <a:solidFill>
                  <a:schemeClr val="tx1"/>
                </a:solidFill>
              </a:rPr>
              <a:t>Lunch time supervisors</a:t>
            </a:r>
          </a:p>
          <a:p>
            <a:pPr marL="457200" indent="-457200">
              <a:buFont typeface="Arial" panose="020B0604020202020204" pitchFamily="34" charset="0"/>
              <a:buChar char="•"/>
            </a:pPr>
            <a:r>
              <a:rPr lang="en-US" sz="3300" dirty="0" err="1">
                <a:solidFill>
                  <a:schemeClr val="tx1"/>
                </a:solidFill>
              </a:rPr>
              <a:t>Paediatrician</a:t>
            </a:r>
            <a:endParaRPr lang="en-US" sz="3300" dirty="0">
              <a:solidFill>
                <a:schemeClr val="tx1"/>
              </a:solidFill>
            </a:endParaRPr>
          </a:p>
          <a:p>
            <a:pPr marL="457200" indent="-457200">
              <a:buFont typeface="Arial" panose="020B0604020202020204" pitchFamily="34" charset="0"/>
              <a:buChar char="•"/>
            </a:pPr>
            <a:r>
              <a:rPr lang="en-US" sz="3300" dirty="0">
                <a:solidFill>
                  <a:schemeClr val="tx1"/>
                </a:solidFill>
              </a:rPr>
              <a:t>Speech and language therapist</a:t>
            </a:r>
          </a:p>
          <a:p>
            <a:pPr marL="457200" indent="-457200">
              <a:buFont typeface="Arial" panose="020B0604020202020204" pitchFamily="34" charset="0"/>
              <a:buChar char="•"/>
            </a:pPr>
            <a:r>
              <a:rPr lang="en-US" sz="3300" dirty="0">
                <a:solidFill>
                  <a:schemeClr val="tx1"/>
                </a:solidFill>
              </a:rPr>
              <a:t>Physio therapist </a:t>
            </a:r>
          </a:p>
          <a:p>
            <a:pPr marL="457200" indent="-457200">
              <a:buFont typeface="Arial" panose="020B0604020202020204" pitchFamily="34" charset="0"/>
              <a:buChar char="•"/>
            </a:pPr>
            <a:r>
              <a:rPr lang="en-US" sz="3300" dirty="0">
                <a:solidFill>
                  <a:schemeClr val="tx1"/>
                </a:solidFill>
              </a:rPr>
              <a:t>Occupational therapist</a:t>
            </a:r>
          </a:p>
          <a:p>
            <a:pPr marL="457200" indent="-457200">
              <a:buFont typeface="Arial" panose="020B0604020202020204" pitchFamily="34" charset="0"/>
              <a:buChar char="•"/>
            </a:pPr>
            <a:r>
              <a:rPr lang="en-US" sz="3300" dirty="0">
                <a:solidFill>
                  <a:schemeClr val="tx1"/>
                </a:solidFill>
              </a:rPr>
              <a:t>Dietician …</a:t>
            </a:r>
          </a:p>
          <a:p>
            <a:endParaRPr lang="en-US" sz="3600" dirty="0"/>
          </a:p>
        </p:txBody>
      </p:sp>
    </p:spTree>
    <p:extLst>
      <p:ext uri="{BB962C8B-B14F-4D97-AF65-F5344CB8AC3E}">
        <p14:creationId xmlns:p14="http://schemas.microsoft.com/office/powerpoint/2010/main" val="143143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Education</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a:bodyPr>
          <a:lstStyle/>
          <a:p>
            <a:pPr marL="571500" indent="-571500">
              <a:buFont typeface="Arial" panose="020B0604020202020204" pitchFamily="34" charset="0"/>
              <a:buChar char="•"/>
            </a:pPr>
            <a:r>
              <a:rPr lang="en-GB" sz="4400" dirty="0">
                <a:solidFill>
                  <a:schemeClr val="tx1"/>
                </a:solidFill>
              </a:rPr>
              <a:t>The quality of teaching for pupils with SEN, and the progress made by pupils, should be a core part of the school’s performance management arrangements and its approach to professional development for all teaching and support staff.</a:t>
            </a:r>
          </a:p>
          <a:p>
            <a:r>
              <a:rPr lang="en-GB" dirty="0">
                <a:solidFill>
                  <a:schemeClr val="tx1"/>
                </a:solidFill>
              </a:rPr>
              <a:t>SEND Code of Practice 2015 6.4</a:t>
            </a:r>
            <a:endParaRPr lang="en-US" dirty="0">
              <a:solidFill>
                <a:schemeClr val="tx1"/>
              </a:solidFill>
            </a:endParaRPr>
          </a:p>
        </p:txBody>
      </p:sp>
    </p:spTree>
    <p:extLst>
      <p:ext uri="{BB962C8B-B14F-4D97-AF65-F5344CB8AC3E}">
        <p14:creationId xmlns:p14="http://schemas.microsoft.com/office/powerpoint/2010/main" val="422041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Education </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fontScale="70000" lnSpcReduction="20000"/>
          </a:bodyPr>
          <a:lstStyle/>
          <a:p>
            <a:r>
              <a:rPr lang="en-GB" sz="5200" dirty="0">
                <a:solidFill>
                  <a:schemeClr val="tx1"/>
                </a:solidFill>
              </a:rPr>
              <a:t>In fulfilling their duties:</a:t>
            </a:r>
          </a:p>
          <a:p>
            <a:pPr marL="685800" indent="-685800">
              <a:buFont typeface="Arial" panose="020B0604020202020204" pitchFamily="34" charset="0"/>
              <a:buChar char="•"/>
            </a:pPr>
            <a:r>
              <a:rPr lang="en-GB" sz="5200" dirty="0">
                <a:solidFill>
                  <a:schemeClr val="tx1"/>
                </a:solidFill>
              </a:rPr>
              <a:t>Schools should have regard to the principles set out in Chapter 1. In particular, they should ensure that children, parents and young people are actively involved in decision-making throughout the approaches set out in this chapter. </a:t>
            </a:r>
          </a:p>
          <a:p>
            <a:endParaRPr lang="en-GB" dirty="0">
              <a:solidFill>
                <a:schemeClr val="tx1"/>
              </a:solidFill>
            </a:endParaRPr>
          </a:p>
          <a:p>
            <a:endParaRPr lang="en-GB" dirty="0">
              <a:solidFill>
                <a:schemeClr val="tx1"/>
              </a:solidFill>
            </a:endParaRPr>
          </a:p>
          <a:p>
            <a:r>
              <a:rPr lang="en-GB" dirty="0">
                <a:solidFill>
                  <a:schemeClr val="tx1"/>
                </a:solidFill>
              </a:rPr>
              <a:t>SEND Code of Practice 2015 6.7</a:t>
            </a:r>
            <a:endParaRPr lang="en-US" dirty="0">
              <a:solidFill>
                <a:schemeClr val="tx1"/>
              </a:solidFill>
            </a:endParaRPr>
          </a:p>
        </p:txBody>
      </p:sp>
    </p:spTree>
    <p:extLst>
      <p:ext uri="{BB962C8B-B14F-4D97-AF65-F5344CB8AC3E}">
        <p14:creationId xmlns:p14="http://schemas.microsoft.com/office/powerpoint/2010/main" val="238701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B42B8F-5F40-4116-816A-1E9FDCF19CE9}"/>
              </a:ext>
            </a:extLst>
          </p:cNvPr>
          <p:cNvSpPr>
            <a:spLocks noGrp="1"/>
          </p:cNvSpPr>
          <p:nvPr>
            <p:ph type="title"/>
          </p:nvPr>
        </p:nvSpPr>
        <p:spPr>
          <a:xfrm>
            <a:off x="926852" y="768350"/>
            <a:ext cx="10515600" cy="1318470"/>
          </a:xfrm>
        </p:spPr>
        <p:style>
          <a:lnRef idx="0">
            <a:schemeClr val="accent6"/>
          </a:lnRef>
          <a:fillRef idx="3">
            <a:schemeClr val="accent6"/>
          </a:fillRef>
          <a:effectRef idx="3">
            <a:schemeClr val="accent6"/>
          </a:effectRef>
          <a:fontRef idx="minor">
            <a:schemeClr val="lt1"/>
          </a:fontRef>
        </p:style>
        <p:txBody>
          <a:bodyPr/>
          <a:lstStyle/>
          <a:p>
            <a:pPr algn="ctr"/>
            <a:r>
              <a:rPr lang="en-US" b="1" dirty="0"/>
              <a:t>Education</a:t>
            </a:r>
          </a:p>
        </p:txBody>
      </p:sp>
      <p:sp>
        <p:nvSpPr>
          <p:cNvPr id="8" name="Content Placeholder 2">
            <a:extLst>
              <a:ext uri="{FF2B5EF4-FFF2-40B4-BE49-F238E27FC236}">
                <a16:creationId xmlns:a16="http://schemas.microsoft.com/office/drawing/2014/main" id="{2A2BAF71-BAB4-4A38-92E5-415EB943AF17}"/>
              </a:ext>
            </a:extLst>
          </p:cNvPr>
          <p:cNvSpPr>
            <a:spLocks noGrp="1"/>
          </p:cNvSpPr>
          <p:nvPr>
            <p:ph type="body" idx="1"/>
          </p:nvPr>
        </p:nvSpPr>
        <p:spPr>
          <a:xfrm>
            <a:off x="926852" y="2268187"/>
            <a:ext cx="10515600" cy="4191990"/>
          </a:xfrm>
        </p:spPr>
        <p:txBody>
          <a:bodyPr vert="horz" lIns="91440" tIns="45720" rIns="91440" bIns="45720" rtlCol="0" anchor="t">
            <a:normAutofit fontScale="92500"/>
          </a:bodyPr>
          <a:lstStyle/>
          <a:p>
            <a:pPr marL="571500" indent="-571500">
              <a:buFont typeface="Arial" panose="020B0604020202020204" pitchFamily="34" charset="0"/>
              <a:buChar char="•"/>
            </a:pPr>
            <a:r>
              <a:rPr lang="en-GB" sz="2800" dirty="0">
                <a:solidFill>
                  <a:schemeClr val="tx1"/>
                </a:solidFill>
              </a:rPr>
              <a:t>Teachers are responsible and accountable for the progress and development of the pupils in their class, including where pupils access support from teaching assistants or specialist staff. </a:t>
            </a:r>
            <a:r>
              <a:rPr lang="en-GB" sz="1200" dirty="0">
                <a:solidFill>
                  <a:schemeClr val="tx1"/>
                </a:solidFill>
              </a:rPr>
              <a:t>SEND Code of Practice 2015 6.36</a:t>
            </a:r>
            <a:endParaRPr lang="en-US" sz="1200" dirty="0">
              <a:solidFill>
                <a:schemeClr val="tx1"/>
              </a:solidFill>
            </a:endParaRPr>
          </a:p>
          <a:p>
            <a:pPr marL="571500" indent="-571500">
              <a:lnSpc>
                <a:spcPct val="100000"/>
              </a:lnSpc>
              <a:buFont typeface="Arial" panose="020B0604020202020204" pitchFamily="34" charset="0"/>
              <a:buChar char="•"/>
            </a:pPr>
            <a:r>
              <a:rPr lang="en-GB" sz="2800" dirty="0">
                <a:solidFill>
                  <a:schemeClr val="tx1"/>
                </a:solidFill>
              </a:rPr>
              <a:t>The class or subject teacher should remain responsible for working with the child on a daily basis. Where the interventions involve group or one-to-one teaching away from the main class or subject teacher, they should still retain responsibility for the pupil. They should work closely with any teaching assistants or specialist staff involved, to plan and assess the impact of support and interventions and how they can be linked to classroom teaching. </a:t>
            </a:r>
            <a:r>
              <a:rPr lang="en-GB" sz="1200" dirty="0">
                <a:solidFill>
                  <a:schemeClr val="tx1"/>
                </a:solidFill>
              </a:rPr>
              <a:t>SEND Code of Practice 2015 6.52</a:t>
            </a:r>
            <a:endParaRPr lang="en-US" sz="1200" dirty="0">
              <a:solidFill>
                <a:schemeClr val="tx1"/>
              </a:solidFill>
            </a:endParaRPr>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2169524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2233</Words>
  <Application>Microsoft Office PowerPoint</Application>
  <PresentationFormat>Widescreen</PresentationFormat>
  <Paragraphs>169</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Parisine Std</vt:lpstr>
      <vt:lpstr>Office Theme</vt:lpstr>
      <vt:lpstr>Making my Education, Health and Care Plan work</vt:lpstr>
      <vt:lpstr>Know your plan</vt:lpstr>
      <vt:lpstr>The Plan-Education</vt:lpstr>
      <vt:lpstr>The Plan-Health</vt:lpstr>
      <vt:lpstr>The Plan-Social Care</vt:lpstr>
      <vt:lpstr>Get to know your team</vt:lpstr>
      <vt:lpstr>Education</vt:lpstr>
      <vt:lpstr>Education </vt:lpstr>
      <vt:lpstr>Education</vt:lpstr>
      <vt:lpstr>Education</vt:lpstr>
      <vt:lpstr>Education</vt:lpstr>
      <vt:lpstr>Questions to ask the school</vt:lpstr>
      <vt:lpstr>Health</vt:lpstr>
      <vt:lpstr>Health</vt:lpstr>
      <vt:lpstr>Social Care</vt:lpstr>
      <vt:lpstr>Where to go for support and advice if you think the plan is not working</vt:lpstr>
      <vt:lpstr>Questions</vt:lpstr>
      <vt:lpstr>Useful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EHC Plan Annual/Interim Review Process</dc:title>
  <dc:creator>Abigail Stone</dc:creator>
  <cp:lastModifiedBy>Kirsty Green</cp:lastModifiedBy>
  <cp:revision>151</cp:revision>
  <dcterms:created xsi:type="dcterms:W3CDTF">2018-09-24T10:39:41Z</dcterms:created>
  <dcterms:modified xsi:type="dcterms:W3CDTF">2019-11-05T15:38:41Z</dcterms:modified>
</cp:coreProperties>
</file>