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540" r:id="rId3"/>
    <p:sldId id="269" r:id="rId4"/>
    <p:sldId id="541" r:id="rId5"/>
    <p:sldId id="543" r:id="rId6"/>
    <p:sldId id="544" r:id="rId7"/>
    <p:sldId id="548" r:id="rId8"/>
    <p:sldId id="550" r:id="rId9"/>
    <p:sldId id="549" r:id="rId10"/>
    <p:sldId id="270" r:id="rId11"/>
    <p:sldId id="551" r:id="rId12"/>
    <p:sldId id="264" r:id="rId13"/>
    <p:sldId id="265" r:id="rId14"/>
    <p:sldId id="266" r:id="rId15"/>
    <p:sldId id="267" r:id="rId16"/>
    <p:sldId id="553" r:id="rId17"/>
    <p:sldId id="554" r:id="rId18"/>
    <p:sldId id="272" r:id="rId19"/>
    <p:sldId id="271" r:id="rId20"/>
    <p:sldId id="546" r:id="rId21"/>
    <p:sldId id="547"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521415D9-36F7-43E2-AB2F-B90AF26B5E84}">
      <p14:sectionLst xmlns:p14="http://schemas.microsoft.com/office/powerpoint/2010/main">
        <p14:section name="Default Section" id="{392407CD-3489-6943-A558-0046152C42C7}">
          <p14:sldIdLst>
            <p14:sldId id="256"/>
            <p14:sldId id="540"/>
            <p14:sldId id="269"/>
            <p14:sldId id="541"/>
            <p14:sldId id="543"/>
            <p14:sldId id="544"/>
            <p14:sldId id="548"/>
            <p14:sldId id="550"/>
            <p14:sldId id="549"/>
            <p14:sldId id="270"/>
            <p14:sldId id="551"/>
            <p14:sldId id="264"/>
            <p14:sldId id="265"/>
            <p14:sldId id="266"/>
            <p14:sldId id="267"/>
            <p14:sldId id="553"/>
            <p14:sldId id="554"/>
            <p14:sldId id="272"/>
            <p14:sldId id="271"/>
            <p14:sldId id="546"/>
            <p14:sldId id="5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915"/>
    <a:srgbClr val="2F2727"/>
    <a:srgbClr val="4A3A3C"/>
    <a:srgbClr val="CFE5AE"/>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
    <p:restoredTop sz="64218"/>
  </p:normalViewPr>
  <p:slideViewPr>
    <p:cSldViewPr>
      <p:cViewPr varScale="1">
        <p:scale>
          <a:sx n="86" d="100"/>
          <a:sy n="86" d="100"/>
        </p:scale>
        <p:origin x="168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71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EA33C41-33E3-4298-8116-B162DD7D13F7}" type="slidenum">
              <a:rPr lang="en-US" altLang="en-US"/>
              <a:pPr/>
              <a:t>‹#›</a:t>
            </a:fld>
            <a:endParaRPr lang="en-US" altLang="en-US" dirty="0"/>
          </a:p>
        </p:txBody>
      </p:sp>
    </p:spTree>
    <p:extLst>
      <p:ext uri="{BB962C8B-B14F-4D97-AF65-F5344CB8AC3E}">
        <p14:creationId xmlns:p14="http://schemas.microsoft.com/office/powerpoint/2010/main" val="22815125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1494E-EB63-4572-A065-E61100F2D431}" type="slidenum">
              <a:rPr lang="en-US" altLang="en-US"/>
              <a:pPr/>
              <a:t>1</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2</a:t>
            </a:fld>
            <a:endParaRPr lang="en-US" altLang="en-US"/>
          </a:p>
        </p:txBody>
      </p:sp>
    </p:spTree>
    <p:extLst>
      <p:ext uri="{BB962C8B-B14F-4D97-AF65-F5344CB8AC3E}">
        <p14:creationId xmlns:p14="http://schemas.microsoft.com/office/powerpoint/2010/main" val="300020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3</a:t>
            </a:fld>
            <a:endParaRPr lang="en-US" altLang="en-US"/>
          </a:p>
        </p:txBody>
      </p:sp>
    </p:spTree>
    <p:extLst>
      <p:ext uri="{BB962C8B-B14F-4D97-AF65-F5344CB8AC3E}">
        <p14:creationId xmlns:p14="http://schemas.microsoft.com/office/powerpoint/2010/main" val="227875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LAC EP </a:t>
            </a:r>
          </a:p>
          <a:p>
            <a:r>
              <a:rPr lang="en-US"/>
              <a:t>Up to £6,000 </a:t>
            </a:r>
          </a:p>
          <a:p>
            <a:r>
              <a:rPr lang="en-US"/>
              <a:t>Assess plan do review </a:t>
            </a:r>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6</a:t>
            </a:fld>
            <a:endParaRPr lang="en-US" altLang="en-US"/>
          </a:p>
        </p:txBody>
      </p:sp>
    </p:spTree>
    <p:extLst>
      <p:ext uri="{BB962C8B-B14F-4D97-AF65-F5344CB8AC3E}">
        <p14:creationId xmlns:p14="http://schemas.microsoft.com/office/powerpoint/2010/main" val="423272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8</a:t>
            </a:fld>
            <a:endParaRPr lang="en-US" altLang="en-US"/>
          </a:p>
        </p:txBody>
      </p:sp>
    </p:spTree>
    <p:extLst>
      <p:ext uri="{BB962C8B-B14F-4D97-AF65-F5344CB8AC3E}">
        <p14:creationId xmlns:p14="http://schemas.microsoft.com/office/powerpoint/2010/main" val="362759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9</a:t>
            </a:fld>
            <a:endParaRPr lang="en-US" altLang="en-US"/>
          </a:p>
        </p:txBody>
      </p:sp>
    </p:spTree>
    <p:extLst>
      <p:ext uri="{BB962C8B-B14F-4D97-AF65-F5344CB8AC3E}">
        <p14:creationId xmlns:p14="http://schemas.microsoft.com/office/powerpoint/2010/main" val="360903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16</a:t>
            </a:fld>
            <a:endParaRPr lang="en-US" altLang="en-US"/>
          </a:p>
        </p:txBody>
      </p:sp>
    </p:spTree>
    <p:extLst>
      <p:ext uri="{BB962C8B-B14F-4D97-AF65-F5344CB8AC3E}">
        <p14:creationId xmlns:p14="http://schemas.microsoft.com/office/powerpoint/2010/main" val="3002121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33C41-33E3-4298-8116-B162DD7D13F7}" type="slidenum">
              <a:rPr lang="en-US" altLang="en-US" smtClean="0"/>
              <a:pPr/>
              <a:t>19</a:t>
            </a:fld>
            <a:endParaRPr lang="en-US" altLang="en-US" dirty="0"/>
          </a:p>
        </p:txBody>
      </p:sp>
    </p:spTree>
    <p:extLst>
      <p:ext uri="{BB962C8B-B14F-4D97-AF65-F5344CB8AC3E}">
        <p14:creationId xmlns:p14="http://schemas.microsoft.com/office/powerpoint/2010/main" val="1747447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6" name="Text Box 4"/>
          <p:cNvSpPr txBox="1">
            <a:spLocks noChangeArrowheads="1"/>
          </p:cNvSpPr>
          <p:nvPr userDrawn="1"/>
        </p:nvSpPr>
        <p:spPr bwMode="auto">
          <a:xfrm>
            <a:off x="304800" y="6477000"/>
            <a:ext cx="7086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200" dirty="0">
                <a:solidFill>
                  <a:srgbClr val="2F2727"/>
                </a:solidFill>
              </a:rPr>
              <a:t>Central Bedfordshire</a:t>
            </a:r>
            <a:r>
              <a:rPr lang="en-GB" altLang="en-US" sz="1200" dirty="0">
                <a:solidFill>
                  <a:srgbClr val="2F2727"/>
                </a:solidFill>
              </a:rPr>
              <a:t> </a:t>
            </a:r>
            <a:r>
              <a:rPr lang="en-US" altLang="en-US" sz="1200" dirty="0">
                <a:solidFill>
                  <a:srgbClr val="2F2727"/>
                </a:solidFill>
              </a:rPr>
              <a:t>Council      </a:t>
            </a:r>
            <a:r>
              <a:rPr lang="en-US" altLang="en-US" sz="1200" b="1" dirty="0">
                <a:solidFill>
                  <a:srgbClr val="2F2727"/>
                </a:solidFill>
                <a:latin typeface="Georgia" pitchFamily="18" charset="0"/>
              </a:rPr>
              <a:t>www.centralbedfordshire.gov.uk</a:t>
            </a:r>
          </a:p>
        </p:txBody>
      </p:sp>
      <p:pic>
        <p:nvPicPr>
          <p:cNvPr id="18437" name="Picture 5" descr="001_CBC_2colou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58063" y="304800"/>
            <a:ext cx="1498600" cy="1498600"/>
          </a:xfrm>
          <a:prstGeom prst="rect">
            <a:avLst/>
          </a:prstGeom>
          <a:noFill/>
          <a:extLst>
            <a:ext uri="{909E8E84-426E-40DD-AFC4-6F175D3DCCD1}">
              <a14:hiddenFill xmlns:a14="http://schemas.microsoft.com/office/drawing/2010/main">
                <a:solidFill>
                  <a:srgbClr val="FFFFFF"/>
                </a:solidFill>
              </a14:hiddenFill>
            </a:ext>
          </a:extLst>
        </p:spPr>
      </p:pic>
      <p:sp>
        <p:nvSpPr>
          <p:cNvPr id="18438" name="Text Box 6"/>
          <p:cNvSpPr txBox="1">
            <a:spLocks noChangeArrowheads="1"/>
          </p:cNvSpPr>
          <p:nvPr userDrawn="1"/>
        </p:nvSpPr>
        <p:spPr bwMode="auto">
          <a:xfrm>
            <a:off x="533400" y="2209800"/>
            <a:ext cx="8382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r>
              <a:rPr lang="en-US" altLang="en-US" sz="4000" b="1" i="0" dirty="0">
                <a:solidFill>
                  <a:srgbClr val="4A3A3C"/>
                </a:solidFill>
                <a:latin typeface="Calibri" charset="0"/>
                <a:ea typeface="Calibri" charset="0"/>
                <a:cs typeface="Calibri" charset="0"/>
              </a:rPr>
              <a:t>Presentation title here </a:t>
            </a:r>
            <a:br>
              <a:rPr lang="en-US" altLang="en-US" sz="4000" b="1" i="0" dirty="0">
                <a:solidFill>
                  <a:srgbClr val="4A3A3C"/>
                </a:solidFill>
                <a:latin typeface="Calibri" charset="0"/>
                <a:ea typeface="Calibri" charset="0"/>
                <a:cs typeface="Calibri" charset="0"/>
              </a:rPr>
            </a:br>
            <a:r>
              <a:rPr lang="en-US" altLang="en-US" sz="4000" b="1" i="0" dirty="0">
                <a:solidFill>
                  <a:srgbClr val="4A3A3C"/>
                </a:solidFill>
                <a:latin typeface="Calibri" charset="0"/>
                <a:ea typeface="Calibri" charset="0"/>
                <a:cs typeface="Calibri" charset="0"/>
              </a:rPr>
              <a:t>in this type style and size</a:t>
            </a:r>
          </a:p>
        </p:txBody>
      </p:sp>
      <p:sp>
        <p:nvSpPr>
          <p:cNvPr id="18439" name="Text Box 7"/>
          <p:cNvSpPr txBox="1">
            <a:spLocks noChangeArrowheads="1"/>
          </p:cNvSpPr>
          <p:nvPr userDrawn="1"/>
        </p:nvSpPr>
        <p:spPr bwMode="auto">
          <a:xfrm>
            <a:off x="457200" y="3657600"/>
            <a:ext cx="65532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800" b="0" i="0" dirty="0">
                <a:solidFill>
                  <a:srgbClr val="8CC63F"/>
                </a:solidFill>
                <a:latin typeface="Calibri" charset="0"/>
                <a:ea typeface="Calibri" charset="0"/>
                <a:cs typeface="Calibri" charset="0"/>
              </a:rPr>
              <a:t>Presentation subheading </a:t>
            </a:r>
            <a:br>
              <a:rPr lang="en-US" altLang="en-US" sz="2800" b="0" i="0" dirty="0">
                <a:solidFill>
                  <a:srgbClr val="8CC63F"/>
                </a:solidFill>
                <a:latin typeface="Calibri" charset="0"/>
                <a:ea typeface="Calibri" charset="0"/>
                <a:cs typeface="Calibri" charset="0"/>
              </a:rPr>
            </a:br>
            <a:r>
              <a:rPr lang="en-US" altLang="en-US" sz="2800" b="0" i="0" dirty="0">
                <a:solidFill>
                  <a:srgbClr val="8CC63F"/>
                </a:solidFill>
                <a:latin typeface="Calibri" charset="0"/>
                <a:ea typeface="Calibri" charset="0"/>
                <a:cs typeface="Calibri" charset="0"/>
              </a:rPr>
              <a:t>in this style and size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484784"/>
            <a:ext cx="830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5740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305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484784"/>
            <a:ext cx="8305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44" name="Text Box 20"/>
          <p:cNvSpPr txBox="1">
            <a:spLocks noChangeArrowheads="1"/>
          </p:cNvSpPr>
          <p:nvPr userDrawn="1"/>
        </p:nvSpPr>
        <p:spPr bwMode="auto">
          <a:xfrm>
            <a:off x="304800" y="6477000"/>
            <a:ext cx="7086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200" dirty="0">
                <a:solidFill>
                  <a:srgbClr val="2F2727"/>
                </a:solidFill>
                <a:latin typeface="Calibri" charset="0"/>
                <a:ea typeface="Calibri" charset="0"/>
                <a:cs typeface="Calibri" charset="0"/>
              </a:rPr>
              <a:t>Central Bedfordshire</a:t>
            </a:r>
            <a:r>
              <a:rPr lang="en-GB" altLang="en-US" sz="1200" dirty="0">
                <a:solidFill>
                  <a:srgbClr val="2F2727"/>
                </a:solidFill>
                <a:latin typeface="Calibri" charset="0"/>
                <a:ea typeface="Calibri" charset="0"/>
                <a:cs typeface="Calibri" charset="0"/>
              </a:rPr>
              <a:t> </a:t>
            </a:r>
            <a:r>
              <a:rPr lang="en-US" altLang="en-US" sz="1200" dirty="0">
                <a:solidFill>
                  <a:srgbClr val="2F2727"/>
                </a:solidFill>
                <a:latin typeface="Calibri" charset="0"/>
                <a:ea typeface="Calibri" charset="0"/>
                <a:cs typeface="Calibri" charset="0"/>
              </a:rPr>
              <a:t>Council    </a:t>
            </a:r>
            <a:r>
              <a:rPr lang="en-US" altLang="en-US" sz="1200" b="1" dirty="0">
                <a:solidFill>
                  <a:srgbClr val="2F2727"/>
                </a:solidFill>
                <a:latin typeface="Calibri" charset="0"/>
                <a:ea typeface="Calibri" charset="0"/>
                <a:cs typeface="Calibri" charset="0"/>
              </a:rPr>
              <a:t>www.centralbedfordshire.gov.uk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1" fontAlgn="base" hangingPunct="1">
        <a:spcBef>
          <a:spcPct val="0"/>
        </a:spcBef>
        <a:spcAft>
          <a:spcPct val="0"/>
        </a:spcAft>
        <a:defRPr sz="3400" b="1">
          <a:solidFill>
            <a:srgbClr val="4A3A3C"/>
          </a:solidFill>
          <a:latin typeface="Calibri" charset="0"/>
          <a:ea typeface="Calibri" charset="0"/>
          <a:cs typeface="Calibri" charset="0"/>
        </a:defRPr>
      </a:lvl1pPr>
      <a:lvl2pPr algn="l" rtl="0" eaLnBrk="1" fontAlgn="base" hangingPunct="1">
        <a:spcBef>
          <a:spcPct val="0"/>
        </a:spcBef>
        <a:spcAft>
          <a:spcPct val="0"/>
        </a:spcAft>
        <a:defRPr sz="3400" b="1">
          <a:solidFill>
            <a:srgbClr val="4A3A3C"/>
          </a:solidFill>
          <a:latin typeface="Arial" charset="0"/>
          <a:ea typeface="ＭＳ Ｐゴシック" pitchFamily="-64" charset="-128"/>
        </a:defRPr>
      </a:lvl2pPr>
      <a:lvl3pPr algn="l" rtl="0" eaLnBrk="1" fontAlgn="base" hangingPunct="1">
        <a:spcBef>
          <a:spcPct val="0"/>
        </a:spcBef>
        <a:spcAft>
          <a:spcPct val="0"/>
        </a:spcAft>
        <a:defRPr sz="3400" b="1">
          <a:solidFill>
            <a:srgbClr val="4A3A3C"/>
          </a:solidFill>
          <a:latin typeface="Arial" charset="0"/>
          <a:ea typeface="ＭＳ Ｐゴシック" pitchFamily="-64" charset="-128"/>
        </a:defRPr>
      </a:lvl3pPr>
      <a:lvl4pPr algn="l" rtl="0" eaLnBrk="1" fontAlgn="base" hangingPunct="1">
        <a:spcBef>
          <a:spcPct val="0"/>
        </a:spcBef>
        <a:spcAft>
          <a:spcPct val="0"/>
        </a:spcAft>
        <a:defRPr sz="3400" b="1">
          <a:solidFill>
            <a:srgbClr val="4A3A3C"/>
          </a:solidFill>
          <a:latin typeface="Arial" charset="0"/>
          <a:ea typeface="ＭＳ Ｐゴシック" pitchFamily="-64" charset="-128"/>
        </a:defRPr>
      </a:lvl4pPr>
      <a:lvl5pPr algn="l" rtl="0" eaLnBrk="1" fontAlgn="base" hangingPunct="1">
        <a:spcBef>
          <a:spcPct val="0"/>
        </a:spcBef>
        <a:spcAft>
          <a:spcPct val="0"/>
        </a:spcAft>
        <a:defRPr sz="3400" b="1">
          <a:solidFill>
            <a:srgbClr val="4A3A3C"/>
          </a:solidFill>
          <a:latin typeface="Arial" charset="0"/>
          <a:ea typeface="ＭＳ Ｐゴシック" pitchFamily="-64" charset="-128"/>
        </a:defRPr>
      </a:lvl5pPr>
      <a:lvl6pPr marL="457200" algn="l" rtl="0" eaLnBrk="1" fontAlgn="base" hangingPunct="1">
        <a:spcBef>
          <a:spcPct val="0"/>
        </a:spcBef>
        <a:spcAft>
          <a:spcPct val="0"/>
        </a:spcAft>
        <a:defRPr sz="3400" b="1">
          <a:solidFill>
            <a:srgbClr val="4A3A3C"/>
          </a:solidFill>
          <a:latin typeface="Arial" charset="0"/>
          <a:ea typeface="ＭＳ Ｐゴシック" pitchFamily="-64" charset="-128"/>
        </a:defRPr>
      </a:lvl6pPr>
      <a:lvl7pPr marL="914400" algn="l" rtl="0" eaLnBrk="1" fontAlgn="base" hangingPunct="1">
        <a:spcBef>
          <a:spcPct val="0"/>
        </a:spcBef>
        <a:spcAft>
          <a:spcPct val="0"/>
        </a:spcAft>
        <a:defRPr sz="3400" b="1">
          <a:solidFill>
            <a:srgbClr val="4A3A3C"/>
          </a:solidFill>
          <a:latin typeface="Arial" charset="0"/>
          <a:ea typeface="ＭＳ Ｐゴシック" pitchFamily="-64" charset="-128"/>
        </a:defRPr>
      </a:lvl7pPr>
      <a:lvl8pPr marL="1371600" algn="l" rtl="0" eaLnBrk="1" fontAlgn="base" hangingPunct="1">
        <a:spcBef>
          <a:spcPct val="0"/>
        </a:spcBef>
        <a:spcAft>
          <a:spcPct val="0"/>
        </a:spcAft>
        <a:defRPr sz="3400" b="1">
          <a:solidFill>
            <a:srgbClr val="4A3A3C"/>
          </a:solidFill>
          <a:latin typeface="Arial" charset="0"/>
          <a:ea typeface="ＭＳ Ｐゴシック" pitchFamily="-64" charset="-128"/>
        </a:defRPr>
      </a:lvl8pPr>
      <a:lvl9pPr marL="1828800" algn="l" rtl="0" eaLnBrk="1" fontAlgn="base" hangingPunct="1">
        <a:spcBef>
          <a:spcPct val="0"/>
        </a:spcBef>
        <a:spcAft>
          <a:spcPct val="0"/>
        </a:spcAft>
        <a:defRPr sz="3400" b="1">
          <a:solidFill>
            <a:srgbClr val="4A3A3C"/>
          </a:solidFill>
          <a:latin typeface="Arial" charset="0"/>
          <a:ea typeface="ＭＳ Ｐゴシック" pitchFamily="-64" charset="-128"/>
        </a:defRPr>
      </a:lvl9pPr>
    </p:titleStyle>
    <p:bodyStyle>
      <a:lvl1pPr algn="l" rtl="0" eaLnBrk="1" fontAlgn="base" hangingPunct="1">
        <a:spcBef>
          <a:spcPct val="20000"/>
        </a:spcBef>
        <a:spcAft>
          <a:spcPct val="0"/>
        </a:spcAft>
        <a:defRPr sz="2400" b="0" i="0">
          <a:solidFill>
            <a:schemeClr val="tx1"/>
          </a:solidFill>
          <a:latin typeface="Calibri" charset="0"/>
          <a:ea typeface="Calibri" charset="0"/>
          <a:cs typeface="Calibri" charset="0"/>
        </a:defRPr>
      </a:lvl1pPr>
      <a:lvl2pPr marL="857250" indent="-285750" algn="l" rtl="0" eaLnBrk="1" fontAlgn="base" hangingPunct="1">
        <a:spcBef>
          <a:spcPct val="20000"/>
        </a:spcBef>
        <a:spcAft>
          <a:spcPct val="0"/>
        </a:spcAft>
        <a:buFont typeface="Times" pitchFamily="18" charset="0"/>
        <a:defRPr sz="2400" b="0" i="0">
          <a:solidFill>
            <a:schemeClr val="tx1"/>
          </a:solidFill>
          <a:latin typeface="Calibri" charset="0"/>
          <a:ea typeface="Calibri" charset="0"/>
          <a:cs typeface="Calibri" charset="0"/>
        </a:defRPr>
      </a:lvl2pPr>
      <a:lvl3pPr marL="1276350" indent="-228600" algn="l" rtl="0" eaLnBrk="1" fontAlgn="base" hangingPunct="1">
        <a:spcBef>
          <a:spcPct val="20000"/>
        </a:spcBef>
        <a:spcAft>
          <a:spcPct val="0"/>
        </a:spcAft>
        <a:buFont typeface="Wingdings" pitchFamily="2" charset="2"/>
        <a:defRPr sz="2400" b="0" i="0">
          <a:solidFill>
            <a:schemeClr val="tx1"/>
          </a:solidFill>
          <a:latin typeface="Calibri" charset="0"/>
          <a:ea typeface="Calibri" charset="0"/>
          <a:cs typeface="Calibri" charset="0"/>
        </a:defRPr>
      </a:lvl3pPr>
      <a:lvl4pPr marL="1695450" indent="-228600" algn="l" rtl="0" eaLnBrk="1" fontAlgn="base" hangingPunct="1">
        <a:spcBef>
          <a:spcPct val="20000"/>
        </a:spcBef>
        <a:spcAft>
          <a:spcPct val="0"/>
        </a:spcAft>
        <a:defRPr sz="2400" b="0" i="0">
          <a:solidFill>
            <a:schemeClr val="tx1"/>
          </a:solidFill>
          <a:latin typeface="Calibri" charset="0"/>
          <a:ea typeface="Calibri" charset="0"/>
          <a:cs typeface="Calibri" charset="0"/>
        </a:defRPr>
      </a:lvl4pPr>
      <a:lvl5pPr marL="2114550" indent="-228600" algn="l" rtl="0" eaLnBrk="1" fontAlgn="base" hangingPunct="1">
        <a:spcBef>
          <a:spcPct val="20000"/>
        </a:spcBef>
        <a:spcAft>
          <a:spcPct val="0"/>
        </a:spcAft>
        <a:buChar char="»"/>
        <a:defRPr sz="2400" b="0" i="0">
          <a:solidFill>
            <a:schemeClr val="tx1"/>
          </a:solidFill>
          <a:latin typeface="Calibri" charset="0"/>
          <a:ea typeface="Calibri" charset="0"/>
          <a:cs typeface="Calibri" charset="0"/>
        </a:defRPr>
      </a:lvl5pPr>
      <a:lvl6pPr marL="2571750" indent="-228600" algn="l" rtl="0" eaLnBrk="1" fontAlgn="base" hangingPunct="1">
        <a:spcBef>
          <a:spcPct val="20000"/>
        </a:spcBef>
        <a:spcAft>
          <a:spcPct val="0"/>
        </a:spcAft>
        <a:buChar char="»"/>
        <a:defRPr sz="2400">
          <a:solidFill>
            <a:schemeClr val="tx1"/>
          </a:solidFill>
          <a:latin typeface="+mn-lt"/>
          <a:ea typeface="+mn-ea"/>
        </a:defRPr>
      </a:lvl6pPr>
      <a:lvl7pPr marL="3028950" indent="-228600" algn="l" rtl="0" eaLnBrk="1" fontAlgn="base" hangingPunct="1">
        <a:spcBef>
          <a:spcPct val="20000"/>
        </a:spcBef>
        <a:spcAft>
          <a:spcPct val="0"/>
        </a:spcAft>
        <a:buChar char="»"/>
        <a:defRPr sz="2400">
          <a:solidFill>
            <a:schemeClr val="tx1"/>
          </a:solidFill>
          <a:latin typeface="+mn-lt"/>
          <a:ea typeface="+mn-ea"/>
        </a:defRPr>
      </a:lvl7pPr>
      <a:lvl8pPr marL="3486150" indent="-228600" algn="l" rtl="0" eaLnBrk="1" fontAlgn="base" hangingPunct="1">
        <a:spcBef>
          <a:spcPct val="20000"/>
        </a:spcBef>
        <a:spcAft>
          <a:spcPct val="0"/>
        </a:spcAft>
        <a:buChar char="»"/>
        <a:defRPr sz="2400">
          <a:solidFill>
            <a:schemeClr val="tx1"/>
          </a:solidFill>
          <a:latin typeface="+mn-lt"/>
          <a:ea typeface="+mn-ea"/>
        </a:defRPr>
      </a:lvl8pPr>
      <a:lvl9pPr marL="394335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entralbedfordshire.gov.uk/children/sen-disability/education/child-sen.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dmin@snappcf.org.uk" TargetMode="External"/><Relationship Id="rId2" Type="http://schemas.openxmlformats.org/officeDocument/2006/relationships/hyperlink" Target="mailto:sendiass@centralbedfordshire.gov.uk" TargetMode="External"/><Relationship Id="rId1" Type="http://schemas.openxmlformats.org/officeDocument/2006/relationships/slideLayout" Target="../slideLayouts/slideLayout2.xml"/><Relationship Id="rId4" Type="http://schemas.openxmlformats.org/officeDocument/2006/relationships/hyperlink" Target="mailto:statass@centralbedfordshire.gov.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uncilfordisabledchildren.org.uk/resources-and-help" TargetMode="External"/><Relationship Id="rId7" Type="http://schemas.openxmlformats.org/officeDocument/2006/relationships/hyperlink" Target="http://www.fosterline.info/special-educational-needs-and-disability-send/?fbclid=IwAR1oaaZzS-wJ-psMFDpuCMFlNSXAXKmpVSY5y6E_qWByuSEiOxmb-lAod1Q" TargetMode="External"/><Relationship Id="rId2" Type="http://schemas.openxmlformats.org/officeDocument/2006/relationships/hyperlink" Target="https://contact.org.uk/" TargetMode="Externa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398815/SEND_Code_of_Practice_January_2015.pdf" TargetMode="External"/><Relationship Id="rId5" Type="http://schemas.openxmlformats.org/officeDocument/2006/relationships/hyperlink" Target="https://www.sossen.org.uk/" TargetMode="External"/><Relationship Id="rId4" Type="http://schemas.openxmlformats.org/officeDocument/2006/relationships/hyperlink" Target="https://www.ipsea.org.uk/ehc-needs-assessm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entralbedfordshire.gov.uk/children/sen-disability/landing.aspx"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entralbedfordshire.gov.uk/info/15/sen_and_disability_-_local_offer/141/central_bedfordshire_special_educational_needs_and_disability_information_advice_and_support_servi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entralbedfordshire.gov.uk/Images/early-years-guidance-2018-3_tcm3-3041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1457325" y="59912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GB" altLang="en-US" dirty="0"/>
          </a:p>
        </p:txBody>
      </p:sp>
      <p:pic>
        <p:nvPicPr>
          <p:cNvPr id="2074" name="Picture 26" descr="001_CBC_2col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063" y="304800"/>
            <a:ext cx="1498600" cy="1498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EB9889-228D-0C44-AF02-337CB9C1847B}"/>
              </a:ext>
            </a:extLst>
          </p:cNvPr>
          <p:cNvSpPr txBox="1"/>
          <p:nvPr/>
        </p:nvSpPr>
        <p:spPr>
          <a:xfrm>
            <a:off x="2123728" y="2182505"/>
            <a:ext cx="4680520" cy="1569660"/>
          </a:xfrm>
          <a:prstGeom prst="rect">
            <a:avLst/>
          </a:prstGeom>
          <a:noFill/>
        </p:spPr>
        <p:txBody>
          <a:bodyPr wrap="square" rtlCol="0">
            <a:spAutoFit/>
          </a:bodyPr>
          <a:lstStyle/>
          <a:p>
            <a:pPr algn="ctr"/>
            <a:endParaRPr lang="en-US" dirty="0"/>
          </a:p>
          <a:p>
            <a:pPr algn="ctr"/>
            <a:r>
              <a:rPr lang="en-US" dirty="0"/>
              <a:t>EHC Needs Assessment</a:t>
            </a:r>
          </a:p>
          <a:p>
            <a:pPr algn="ctr"/>
            <a:r>
              <a:rPr lang="en-US" dirty="0"/>
              <a:t>Dewi Hughes Principal Educational Psychologist</a:t>
            </a:r>
            <a:endParaRPr lang="en-GB" dirty="0"/>
          </a:p>
        </p:txBody>
      </p:sp>
      <p:pic>
        <p:nvPicPr>
          <p:cNvPr id="2" name="Picture 1">
            <a:extLst>
              <a:ext uri="{FF2B5EF4-FFF2-40B4-BE49-F238E27FC236}">
                <a16:creationId xmlns:a16="http://schemas.microsoft.com/office/drawing/2014/main" id="{0224F394-994D-5945-968C-C61C912A5170}"/>
              </a:ext>
            </a:extLst>
          </p:cNvPr>
          <p:cNvPicPr>
            <a:picLocks noChangeAspect="1"/>
          </p:cNvPicPr>
          <p:nvPr/>
        </p:nvPicPr>
        <p:blipFill>
          <a:blip r:embed="rId4"/>
          <a:stretch>
            <a:fillRect/>
          </a:stretch>
        </p:blipFill>
        <p:spPr>
          <a:xfrm>
            <a:off x="4564" y="136277"/>
            <a:ext cx="3632200" cy="1835646"/>
          </a:xfrm>
          <a:prstGeom prst="rect">
            <a:avLst/>
          </a:prstGeom>
        </p:spPr>
      </p:pic>
      <p:pic>
        <p:nvPicPr>
          <p:cNvPr id="6" name="Picture 8" descr="Image result for discussion icon">
            <a:extLst>
              <a:ext uri="{FF2B5EF4-FFF2-40B4-BE49-F238E27FC236}">
                <a16:creationId xmlns:a16="http://schemas.microsoft.com/office/drawing/2014/main" id="{92B260ED-FD15-EB4B-887A-3A5281D505E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19872" y="4509120"/>
            <a:ext cx="2540000" cy="203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62AA-DF9C-7C4E-BE60-546997329E45}"/>
              </a:ext>
            </a:extLst>
          </p:cNvPr>
          <p:cNvSpPr>
            <a:spLocks noGrp="1"/>
          </p:cNvSpPr>
          <p:nvPr>
            <p:ph type="title"/>
          </p:nvPr>
        </p:nvSpPr>
        <p:spPr/>
        <p:txBody>
          <a:bodyPr/>
          <a:lstStyle/>
          <a:p>
            <a:r>
              <a:rPr lang="en-US" dirty="0"/>
              <a:t>Timeline </a:t>
            </a:r>
          </a:p>
        </p:txBody>
      </p:sp>
      <p:sp>
        <p:nvSpPr>
          <p:cNvPr id="3" name="Content Placeholder 2">
            <a:extLst>
              <a:ext uri="{FF2B5EF4-FFF2-40B4-BE49-F238E27FC236}">
                <a16:creationId xmlns:a16="http://schemas.microsoft.com/office/drawing/2014/main" id="{FB372635-9AB8-A442-A258-54D94D4F388D}"/>
              </a:ext>
            </a:extLst>
          </p:cNvPr>
          <p:cNvSpPr>
            <a:spLocks noGrp="1"/>
          </p:cNvSpPr>
          <p:nvPr>
            <p:ph idx="1"/>
          </p:nvPr>
        </p:nvSpPr>
        <p:spPr/>
        <p:txBody>
          <a:bodyPr/>
          <a:lstStyle/>
          <a:p>
            <a:pPr algn="ctr">
              <a:defRPr/>
            </a:pPr>
            <a:r>
              <a:rPr lang="en-GB" b="1">
                <a:ea typeface="Tahoma" panose="020B0604030504040204" pitchFamily="34" charset="0"/>
                <a:cs typeface="Tahoma" panose="020B0604030504040204" pitchFamily="34" charset="0"/>
              </a:rPr>
              <a:t>Once LA receive a request for an EHC Needs Assessment</a:t>
            </a:r>
          </a:p>
          <a:p>
            <a:pPr>
              <a:defRPr/>
            </a:pPr>
            <a:endParaRPr lang="en-GB" sz="800" b="1">
              <a:ea typeface="Tahoma" panose="020B0604030504040204" pitchFamily="34" charset="0"/>
              <a:cs typeface="Tahoma" panose="020B0604030504040204" pitchFamily="34" charset="0"/>
            </a:endParaRPr>
          </a:p>
          <a:p>
            <a:pPr marL="342900" indent="-342900">
              <a:buFont typeface="Arial" panose="020B0604020202020204" pitchFamily="34" charset="0"/>
              <a:buChar char="•"/>
              <a:defRPr/>
            </a:pPr>
            <a:r>
              <a:rPr lang="en-GB">
                <a:ea typeface="Tahoma" panose="020B0604030504040204" pitchFamily="34" charset="0"/>
                <a:cs typeface="Tahoma" panose="020B0604030504040204" pitchFamily="34" charset="0"/>
              </a:rPr>
              <a:t>The LA have </a:t>
            </a:r>
            <a:r>
              <a:rPr lang="en-GB" b="1">
                <a:ea typeface="Tahoma" panose="020B0604030504040204" pitchFamily="34" charset="0"/>
                <a:cs typeface="Tahoma" panose="020B0604030504040204" pitchFamily="34" charset="0"/>
              </a:rPr>
              <a:t>6 weeks </a:t>
            </a:r>
            <a:r>
              <a:rPr lang="en-GB">
                <a:ea typeface="Tahoma" panose="020B0604030504040204" pitchFamily="34" charset="0"/>
                <a:cs typeface="Tahoma" panose="020B0604030504040204" pitchFamily="34" charset="0"/>
              </a:rPr>
              <a:t>to make a decision (if answer is no – Parents have a right to Appeal to the SEND Tribunal).</a:t>
            </a:r>
          </a:p>
          <a:p>
            <a:pPr marL="342900" indent="-342900">
              <a:buFont typeface="Arial" panose="020B0604020202020204" pitchFamily="34" charset="0"/>
              <a:buChar char="•"/>
              <a:defRPr/>
            </a:pPr>
            <a:r>
              <a:rPr lang="en-GB">
                <a:ea typeface="Tahoma" panose="020B0604030504040204" pitchFamily="34" charset="0"/>
                <a:cs typeface="Tahoma" panose="020B0604030504040204" pitchFamily="34" charset="0"/>
              </a:rPr>
              <a:t>At </a:t>
            </a:r>
            <a:r>
              <a:rPr lang="en-GB" b="1">
                <a:ea typeface="Tahoma" panose="020B0604030504040204" pitchFamily="34" charset="0"/>
                <a:cs typeface="Tahoma" panose="020B0604030504040204" pitchFamily="34" charset="0"/>
              </a:rPr>
              <a:t>16 weeks </a:t>
            </a:r>
            <a:r>
              <a:rPr lang="en-GB">
                <a:ea typeface="Tahoma" panose="020B0604030504040204" pitchFamily="34" charset="0"/>
                <a:cs typeface="Tahoma" panose="020B0604030504040204" pitchFamily="34" charset="0"/>
              </a:rPr>
              <a:t>the LA must make decision whether to issue EHC Plan or not (if answer is no – Parents have the right to Appeal to the SEND Tribunal).</a:t>
            </a:r>
          </a:p>
          <a:p>
            <a:pPr marL="342900" indent="-342900">
              <a:buFont typeface="Arial" panose="020B0604020202020204" pitchFamily="34" charset="0"/>
              <a:buChar char="•"/>
              <a:defRPr/>
            </a:pPr>
            <a:r>
              <a:rPr lang="en-GB">
                <a:ea typeface="Tahoma" panose="020B0604030504040204" pitchFamily="34" charset="0"/>
                <a:cs typeface="Tahoma" panose="020B0604030504040204" pitchFamily="34" charset="0"/>
              </a:rPr>
              <a:t>The LA must issue a Draft Plan at </a:t>
            </a:r>
            <a:r>
              <a:rPr lang="en-GB" b="1">
                <a:ea typeface="Tahoma" panose="020B0604030504040204" pitchFamily="34" charset="0"/>
                <a:cs typeface="Tahoma" panose="020B0604030504040204" pitchFamily="34" charset="0"/>
              </a:rPr>
              <a:t>18 weeks </a:t>
            </a:r>
            <a:r>
              <a:rPr lang="en-GB">
                <a:ea typeface="Tahoma" panose="020B0604030504040204" pitchFamily="34" charset="0"/>
                <a:cs typeface="Tahoma" panose="020B0604030504040204" pitchFamily="34" charset="0"/>
              </a:rPr>
              <a:t>- Parent has 15 days for comment.</a:t>
            </a:r>
          </a:p>
          <a:p>
            <a:pPr marL="342900" indent="-342900">
              <a:buFont typeface="Arial" panose="020B0604020202020204" pitchFamily="34" charset="0"/>
              <a:buChar char="•"/>
              <a:defRPr/>
            </a:pPr>
            <a:r>
              <a:rPr lang="en-GB">
                <a:ea typeface="Tahoma" panose="020B0604030504040204" pitchFamily="34" charset="0"/>
                <a:cs typeface="Tahoma" panose="020B0604030504040204" pitchFamily="34" charset="0"/>
              </a:rPr>
              <a:t>Finalisation of EHC Plan is </a:t>
            </a:r>
            <a:r>
              <a:rPr lang="en-GB" b="1">
                <a:ea typeface="Tahoma" panose="020B0604030504040204" pitchFamily="34" charset="0"/>
                <a:cs typeface="Tahoma" panose="020B0604030504040204" pitchFamily="34" charset="0"/>
              </a:rPr>
              <a:t>20 weeks </a:t>
            </a:r>
            <a:r>
              <a:rPr lang="en-GB">
                <a:ea typeface="Tahoma" panose="020B0604030504040204" pitchFamily="34" charset="0"/>
                <a:cs typeface="Tahoma" panose="020B0604030504040204" pitchFamily="34" charset="0"/>
              </a:rPr>
              <a:t>from the EHC Needs Assessment request (if unhappy with content – Parents have a right to Appeal).</a:t>
            </a:r>
          </a:p>
          <a:p>
            <a:endParaRPr lang="en-US"/>
          </a:p>
        </p:txBody>
      </p:sp>
    </p:spTree>
    <p:extLst>
      <p:ext uri="{BB962C8B-B14F-4D97-AF65-F5344CB8AC3E}">
        <p14:creationId xmlns:p14="http://schemas.microsoft.com/office/powerpoint/2010/main" val="87236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0051C1-62F0-42CA-BF48-9A14590467FA}"/>
              </a:ext>
            </a:extLst>
          </p:cNvPr>
          <p:cNvSpPr/>
          <p:nvPr/>
        </p:nvSpPr>
        <p:spPr>
          <a:xfrm>
            <a:off x="467544" y="404664"/>
            <a:ext cx="2445926" cy="646331"/>
          </a:xfrm>
          <a:prstGeom prst="rect">
            <a:avLst/>
          </a:prstGeom>
        </p:spPr>
        <p:txBody>
          <a:bodyPr wrap="none">
            <a:spAutoFit/>
          </a:bodyPr>
          <a:lstStyle/>
          <a:p>
            <a:pPr algn="ctr">
              <a:spcBef>
                <a:spcPct val="0"/>
              </a:spcBef>
              <a:buFontTx/>
              <a:buNone/>
            </a:pPr>
            <a:r>
              <a:rPr lang="en-GB" altLang="en-US" sz="3600" b="1" dirty="0">
                <a:latin typeface="Calibri" panose="020F0502020204030204" pitchFamily="34" charset="0"/>
                <a:cs typeface="Calibri" panose="020F0502020204030204" pitchFamily="34" charset="0"/>
              </a:rPr>
              <a:t>Entitlement</a:t>
            </a:r>
          </a:p>
        </p:txBody>
      </p:sp>
      <p:sp>
        <p:nvSpPr>
          <p:cNvPr id="7" name="Rectangle 6">
            <a:extLst>
              <a:ext uri="{FF2B5EF4-FFF2-40B4-BE49-F238E27FC236}">
                <a16:creationId xmlns:a16="http://schemas.microsoft.com/office/drawing/2014/main" id="{7166457D-5821-4048-B69A-8AFCEFC0902E}"/>
              </a:ext>
            </a:extLst>
          </p:cNvPr>
          <p:cNvSpPr/>
          <p:nvPr/>
        </p:nvSpPr>
        <p:spPr>
          <a:xfrm>
            <a:off x="1043608" y="1340768"/>
            <a:ext cx="6787737" cy="2585323"/>
          </a:xfrm>
          <a:prstGeom prst="rect">
            <a:avLst/>
          </a:prstGeom>
        </p:spPr>
        <p:txBody>
          <a:bodyPr wrap="square">
            <a:spAutoFit/>
          </a:bodyPr>
          <a:lstStyle/>
          <a:p>
            <a:pPr marL="285750" indent="-285750">
              <a:buFont typeface="Arial" panose="020B0604020202020204" pitchFamily="34" charset="0"/>
              <a:buChar char="•"/>
              <a:defRPr/>
            </a:pPr>
            <a:r>
              <a:rPr lang="en-GB" sz="1800" dirty="0">
                <a:ea typeface="Tahoma" panose="020B0604030504040204" pitchFamily="34" charset="0"/>
                <a:cs typeface="Tahoma" panose="020B0604030504040204" pitchFamily="34" charset="0"/>
              </a:rPr>
              <a:t>Any parent or education setting can request an EHC Needs Assessment under the Children and Families Act 2014. The Local Authority’s function to involve children/young people.</a:t>
            </a:r>
          </a:p>
          <a:p>
            <a:pPr marL="285750" indent="-285750">
              <a:buFont typeface="Arial" panose="020B0604020202020204" pitchFamily="34" charset="0"/>
              <a:buChar char="•"/>
              <a:defRPr/>
            </a:pPr>
            <a:r>
              <a:rPr lang="en-GB" sz="1800" dirty="0">
                <a:ea typeface="Tahoma" panose="020B0604030504040204" pitchFamily="34" charset="0"/>
                <a:cs typeface="Tahoma" panose="020B0604030504040204" pitchFamily="34" charset="0"/>
                <a:hlinkClick r:id="rId2"/>
              </a:rPr>
              <a:t>http://www.centralbedfordshire.gov.uk/children/sen-disability/education/child-sen.aspx</a:t>
            </a:r>
            <a:r>
              <a:rPr lang="en-GB" sz="1800" dirty="0">
                <a:ea typeface="Tahoma" panose="020B0604030504040204" pitchFamily="34" charset="0"/>
                <a:cs typeface="Tahoma" panose="020B0604030504040204" pitchFamily="34" charset="0"/>
              </a:rPr>
              <a:t> Link to letter template and school referral paperwork</a:t>
            </a:r>
          </a:p>
          <a:p>
            <a:pPr marL="285750" indent="-285750">
              <a:buFont typeface="Arial" panose="020B0604020202020204" pitchFamily="34" charset="0"/>
              <a:buChar char="•"/>
              <a:defRPr/>
            </a:pPr>
            <a:endParaRPr lang="en-GB" sz="18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endParaRPr lang="en-GB" sz="1800" dirty="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en-GB" sz="1800" dirty="0">
                <a:ea typeface="Tahoma" panose="020B0604030504040204" pitchFamily="34" charset="0"/>
                <a:cs typeface="Tahoma" panose="020B0604030504040204" pitchFamily="34" charset="0"/>
              </a:rPr>
              <a:t>Does not have to be the educational setting who requests this.</a:t>
            </a:r>
          </a:p>
        </p:txBody>
      </p:sp>
      <p:sp>
        <p:nvSpPr>
          <p:cNvPr id="9" name="Slide Number Placeholder 3">
            <a:extLst>
              <a:ext uri="{FF2B5EF4-FFF2-40B4-BE49-F238E27FC236}">
                <a16:creationId xmlns:a16="http://schemas.microsoft.com/office/drawing/2014/main" id="{140C9E9D-705D-43FA-BCAF-4E2A3E46E2CE}"/>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11</a:t>
            </a:fld>
            <a:endParaRPr lang="en-GB" altLang="en-US" sz="1050"/>
          </a:p>
        </p:txBody>
      </p:sp>
    </p:spTree>
    <p:extLst>
      <p:ext uri="{BB962C8B-B14F-4D97-AF65-F5344CB8AC3E}">
        <p14:creationId xmlns:p14="http://schemas.microsoft.com/office/powerpoint/2010/main" val="13770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BB365E-2FD4-47C6-986E-59ABDCC7460B}"/>
              </a:ext>
            </a:extLst>
          </p:cNvPr>
          <p:cNvSpPr/>
          <p:nvPr/>
        </p:nvSpPr>
        <p:spPr>
          <a:xfrm>
            <a:off x="811755" y="764704"/>
            <a:ext cx="4124271" cy="584775"/>
          </a:xfrm>
          <a:prstGeom prst="rect">
            <a:avLst/>
          </a:prstGeom>
        </p:spPr>
        <p:txBody>
          <a:bodyPr wrap="none">
            <a:spAutoFit/>
          </a:bodyPr>
          <a:lstStyle/>
          <a:p>
            <a:pPr algn="ctr">
              <a:spcBef>
                <a:spcPct val="0"/>
              </a:spcBef>
              <a:buFontTx/>
              <a:buNone/>
            </a:pPr>
            <a:r>
              <a:rPr lang="en-GB" altLang="en-US" sz="3200" b="1" dirty="0">
                <a:latin typeface="Calibri" panose="020F0502020204030204" pitchFamily="34" charset="0"/>
                <a:cs typeface="Calibri" panose="020F0502020204030204" pitchFamily="34" charset="0"/>
              </a:rPr>
              <a:t>EHC Needs Assessment</a:t>
            </a:r>
          </a:p>
        </p:txBody>
      </p:sp>
      <p:sp>
        <p:nvSpPr>
          <p:cNvPr id="6" name="Rectangle 5">
            <a:extLst>
              <a:ext uri="{FF2B5EF4-FFF2-40B4-BE49-F238E27FC236}">
                <a16:creationId xmlns:a16="http://schemas.microsoft.com/office/drawing/2014/main" id="{109DE695-6772-4FDD-B567-EC7917B85405}"/>
              </a:ext>
            </a:extLst>
          </p:cNvPr>
          <p:cNvSpPr/>
          <p:nvPr/>
        </p:nvSpPr>
        <p:spPr>
          <a:xfrm>
            <a:off x="780518" y="1809488"/>
            <a:ext cx="6456996" cy="3139321"/>
          </a:xfrm>
          <a:prstGeom prst="rect">
            <a:avLst/>
          </a:prstGeom>
        </p:spPr>
        <p:txBody>
          <a:bodyPr wrap="square">
            <a:spAutoFit/>
          </a:bodyPr>
          <a:lstStyle/>
          <a:p>
            <a:pPr>
              <a:defRPr/>
            </a:pPr>
            <a:endParaRPr lang="en-GB" sz="1800">
              <a:ea typeface="Tahoma" panose="020B0604030504040204" pitchFamily="34" charset="0"/>
              <a:cs typeface="Tahoma" panose="020B0604030504040204" pitchFamily="34" charset="0"/>
            </a:endParaRPr>
          </a:p>
          <a:p>
            <a:pPr>
              <a:defRPr/>
            </a:pPr>
            <a:r>
              <a:rPr lang="en-GB" sz="1800">
                <a:ea typeface="Tahoma" panose="020B0604030504040204" pitchFamily="34" charset="0"/>
                <a:cs typeface="Tahoma" panose="020B0604030504040204" pitchFamily="34" charset="0"/>
              </a:rPr>
              <a:t>Under the Children &amp; Families Act 2014: the Local Authority must secure an EHC Needs assessment for a child/young person if the Authority is of the opinion that : -</a:t>
            </a:r>
          </a:p>
          <a:p>
            <a:pPr>
              <a:defRPr/>
            </a:pPr>
            <a:endParaRPr lang="en-GB" sz="1800">
              <a:ea typeface="Tahoma" panose="020B0604030504040204" pitchFamily="34" charset="0"/>
              <a:cs typeface="Tahoma" panose="020B0604030504040204" pitchFamily="34" charset="0"/>
            </a:endParaRPr>
          </a:p>
          <a:p>
            <a:pPr marL="342900" indent="-342900">
              <a:buAutoNum type="alphaLcParenBoth"/>
              <a:defRPr/>
            </a:pPr>
            <a:r>
              <a:rPr lang="en-GB" sz="1800">
                <a:ea typeface="Tahoma" panose="020B0604030504040204" pitchFamily="34" charset="0"/>
                <a:cs typeface="Tahoma" panose="020B0604030504040204" pitchFamily="34" charset="0"/>
              </a:rPr>
              <a:t>The child or young person has or may have special educational needs; and</a:t>
            </a:r>
          </a:p>
          <a:p>
            <a:pPr marL="342900" indent="-342900">
              <a:buAutoNum type="alphaLcParenBoth"/>
              <a:defRPr/>
            </a:pPr>
            <a:endParaRPr lang="en-GB" sz="1800">
              <a:ea typeface="Tahoma" panose="020B0604030504040204" pitchFamily="34" charset="0"/>
              <a:cs typeface="Tahoma" panose="020B0604030504040204" pitchFamily="34" charset="0"/>
            </a:endParaRPr>
          </a:p>
          <a:p>
            <a:pPr marL="342900" indent="-342900">
              <a:buAutoNum type="alphaLcParenBoth"/>
              <a:defRPr/>
            </a:pPr>
            <a:r>
              <a:rPr lang="en-GB" sz="1800">
                <a:ea typeface="Tahoma" panose="020B0604030504040204" pitchFamily="34" charset="0"/>
                <a:cs typeface="Tahoma" panose="020B0604030504040204" pitchFamily="34" charset="0"/>
              </a:rPr>
              <a:t>It may be necessary for special educational provision to be made for the child or young person in accordance with an EHC Plan. </a:t>
            </a:r>
          </a:p>
        </p:txBody>
      </p:sp>
      <p:sp>
        <p:nvSpPr>
          <p:cNvPr id="9" name="Slide Number Placeholder 3">
            <a:extLst>
              <a:ext uri="{FF2B5EF4-FFF2-40B4-BE49-F238E27FC236}">
                <a16:creationId xmlns:a16="http://schemas.microsoft.com/office/drawing/2014/main" id="{8319775A-E943-42B1-B40E-B891916EE884}"/>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12</a:t>
            </a:fld>
            <a:endParaRPr lang="en-GB" altLang="en-US" sz="1050"/>
          </a:p>
        </p:txBody>
      </p:sp>
    </p:spTree>
    <p:extLst>
      <p:ext uri="{BB962C8B-B14F-4D97-AF65-F5344CB8AC3E}">
        <p14:creationId xmlns:p14="http://schemas.microsoft.com/office/powerpoint/2010/main" val="380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2BF93B-9D66-4E98-819A-83A617FE72F2}"/>
              </a:ext>
            </a:extLst>
          </p:cNvPr>
          <p:cNvSpPr/>
          <p:nvPr/>
        </p:nvSpPr>
        <p:spPr>
          <a:xfrm>
            <a:off x="782122" y="764704"/>
            <a:ext cx="3658182" cy="584775"/>
          </a:xfrm>
          <a:prstGeom prst="rect">
            <a:avLst/>
          </a:prstGeom>
        </p:spPr>
        <p:txBody>
          <a:bodyPr wrap="none">
            <a:spAutoFit/>
          </a:bodyPr>
          <a:lstStyle/>
          <a:p>
            <a:pPr algn="ctr">
              <a:spcBef>
                <a:spcPct val="0"/>
              </a:spcBef>
              <a:buFontTx/>
              <a:buNone/>
            </a:pPr>
            <a:r>
              <a:rPr lang="en-GB" altLang="en-US" sz="3200" b="1" dirty="0">
                <a:latin typeface="Calibri" panose="020F0502020204030204" pitchFamily="34" charset="0"/>
                <a:cs typeface="Calibri" panose="020F0502020204030204" pitchFamily="34" charset="0"/>
              </a:rPr>
              <a:t>What is ‘necessary’?</a:t>
            </a:r>
          </a:p>
        </p:txBody>
      </p:sp>
      <p:sp>
        <p:nvSpPr>
          <p:cNvPr id="6" name="Rectangle 5">
            <a:extLst>
              <a:ext uri="{FF2B5EF4-FFF2-40B4-BE49-F238E27FC236}">
                <a16:creationId xmlns:a16="http://schemas.microsoft.com/office/drawing/2014/main" id="{CCFF4EA8-03EC-4D27-8AA2-6DCAB2DE79F3}"/>
              </a:ext>
            </a:extLst>
          </p:cNvPr>
          <p:cNvSpPr/>
          <p:nvPr/>
        </p:nvSpPr>
        <p:spPr>
          <a:xfrm>
            <a:off x="1043608" y="1484784"/>
            <a:ext cx="6793393" cy="3139321"/>
          </a:xfrm>
          <a:prstGeom prst="rect">
            <a:avLst/>
          </a:prstGeom>
        </p:spPr>
        <p:txBody>
          <a:bodyPr wrap="square">
            <a:spAutoFit/>
          </a:bodyPr>
          <a:lstStyle/>
          <a:p>
            <a:pPr>
              <a:defRPr/>
            </a:pPr>
            <a:endParaRPr lang="en-GB" sz="1800"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The word ‘necessary’ falls somewhere between really useful and essential. </a:t>
            </a:r>
            <a:endParaRPr lang="en-GB" sz="2000" i="1"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endParaRPr lang="en-GB" sz="2000" b="1"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What is ‘necessary’ is a matter to be deduced rather than defined. It’s determination will vary according to circumstances of the particular case and may well involve a considerable degree of judgement. </a:t>
            </a:r>
            <a:endParaRPr lang="en-GB" sz="2000" i="1"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endParaRPr lang="en-GB" sz="2000" i="1"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It does mean all requests must be considered.</a:t>
            </a:r>
          </a:p>
        </p:txBody>
      </p:sp>
      <p:sp>
        <p:nvSpPr>
          <p:cNvPr id="9" name="Slide Number Placeholder 3">
            <a:extLst>
              <a:ext uri="{FF2B5EF4-FFF2-40B4-BE49-F238E27FC236}">
                <a16:creationId xmlns:a16="http://schemas.microsoft.com/office/drawing/2014/main" id="{D5587F61-74E8-4164-9770-9D3B1F75245B}"/>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13</a:t>
            </a:fld>
            <a:endParaRPr lang="en-GB" altLang="en-US" sz="1050"/>
          </a:p>
        </p:txBody>
      </p:sp>
    </p:spTree>
    <p:extLst>
      <p:ext uri="{BB962C8B-B14F-4D97-AF65-F5344CB8AC3E}">
        <p14:creationId xmlns:p14="http://schemas.microsoft.com/office/powerpoint/2010/main" val="32530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7FBCB9-3A52-4A34-8906-8516D77FFC01}"/>
              </a:ext>
            </a:extLst>
          </p:cNvPr>
          <p:cNvSpPr/>
          <p:nvPr/>
        </p:nvSpPr>
        <p:spPr>
          <a:xfrm>
            <a:off x="899591" y="908720"/>
            <a:ext cx="6981893" cy="1354217"/>
          </a:xfrm>
          <a:prstGeom prst="rect">
            <a:avLst/>
          </a:prstGeom>
        </p:spPr>
        <p:txBody>
          <a:bodyPr wrap="square">
            <a:spAutoFit/>
          </a:bodyPr>
          <a:lstStyle/>
          <a:p>
            <a:pPr>
              <a:defRPr/>
            </a:pPr>
            <a:r>
              <a:rPr lang="en-GB" sz="3200" b="1" dirty="0">
                <a:latin typeface="Calibri" panose="020F0502020204030204" pitchFamily="34" charset="0"/>
                <a:ea typeface="Tahoma" panose="020B0604030504040204" pitchFamily="34" charset="0"/>
                <a:cs typeface="Calibri" panose="020F0502020204030204" pitchFamily="34" charset="0"/>
              </a:rPr>
              <a:t>Special Educational Provision has been redefined.</a:t>
            </a:r>
          </a:p>
          <a:p>
            <a:pPr>
              <a:defRPr/>
            </a:pPr>
            <a:endParaRPr lang="en-GB" sz="1800" b="1" u="sng" dirty="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9A428A37-27C1-4B80-B048-8648ED8EBF58}"/>
              </a:ext>
            </a:extLst>
          </p:cNvPr>
          <p:cNvSpPr/>
          <p:nvPr/>
        </p:nvSpPr>
        <p:spPr>
          <a:xfrm>
            <a:off x="758459" y="2132856"/>
            <a:ext cx="6981893" cy="1554272"/>
          </a:xfrm>
          <a:prstGeom prst="rect">
            <a:avLst/>
          </a:prstGeom>
        </p:spPr>
        <p:txBody>
          <a:bodyPr wrap="square">
            <a:spAutoFit/>
          </a:bodyPr>
          <a:lstStyle/>
          <a:p>
            <a:pPr algn="just">
              <a:defRPr/>
            </a:pPr>
            <a:r>
              <a:rPr lang="en-GB" sz="2000" i="1" dirty="0">
                <a:ea typeface="Tahoma" panose="020B0604030504040204" pitchFamily="34" charset="0"/>
                <a:cs typeface="Tahoma" panose="020B0604030504040204" pitchFamily="34" charset="0"/>
              </a:rPr>
              <a:t>“Healthcare provision or social care provision which educates or trains a child or young person is to be treated as special educational provision (instead of healthcare provision or social care provision)”.</a:t>
            </a:r>
          </a:p>
          <a:p>
            <a:pPr algn="just">
              <a:defRPr/>
            </a:pPr>
            <a:endParaRPr lang="en-GB" sz="1500" b="1" dirty="0">
              <a:ea typeface="Tahoma" panose="020B0604030504040204" pitchFamily="34" charset="0"/>
              <a:cs typeface="Tahoma" panose="020B0604030504040204" pitchFamily="34" charset="0"/>
            </a:endParaRPr>
          </a:p>
        </p:txBody>
      </p:sp>
      <p:sp>
        <p:nvSpPr>
          <p:cNvPr id="13" name="Slide Number Placeholder 3">
            <a:extLst>
              <a:ext uri="{FF2B5EF4-FFF2-40B4-BE49-F238E27FC236}">
                <a16:creationId xmlns:a16="http://schemas.microsoft.com/office/drawing/2014/main" id="{92BF9E35-7795-4DAC-915A-FABB1A7B428F}"/>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14</a:t>
            </a:fld>
            <a:endParaRPr lang="en-GB" altLang="en-US" sz="1050"/>
          </a:p>
        </p:txBody>
      </p:sp>
    </p:spTree>
    <p:extLst>
      <p:ext uri="{BB962C8B-B14F-4D97-AF65-F5344CB8AC3E}">
        <p14:creationId xmlns:p14="http://schemas.microsoft.com/office/powerpoint/2010/main" val="2651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9982A9-A1D6-4702-B04C-276B639C955E}"/>
              </a:ext>
            </a:extLst>
          </p:cNvPr>
          <p:cNvSpPr/>
          <p:nvPr/>
        </p:nvSpPr>
        <p:spPr>
          <a:xfrm>
            <a:off x="112424" y="1460225"/>
            <a:ext cx="8978548" cy="584775"/>
          </a:xfrm>
          <a:prstGeom prst="rect">
            <a:avLst/>
          </a:prstGeom>
        </p:spPr>
        <p:txBody>
          <a:bodyPr wrap="none">
            <a:spAutoFit/>
          </a:bodyPr>
          <a:lstStyle/>
          <a:p>
            <a:pPr algn="ctr"/>
            <a:r>
              <a:rPr lang="en-GB" altLang="en-US" sz="3200" b="1" dirty="0">
                <a:latin typeface="Calibri" panose="020F0502020204030204" pitchFamily="34" charset="0"/>
                <a:cs typeface="Calibri" panose="020F0502020204030204" pitchFamily="34" charset="0"/>
              </a:rPr>
              <a:t>What about high-functioning children with autism ?</a:t>
            </a:r>
          </a:p>
        </p:txBody>
      </p:sp>
      <p:sp>
        <p:nvSpPr>
          <p:cNvPr id="7" name="Rectangle 6">
            <a:extLst>
              <a:ext uri="{FF2B5EF4-FFF2-40B4-BE49-F238E27FC236}">
                <a16:creationId xmlns:a16="http://schemas.microsoft.com/office/drawing/2014/main" id="{3287314C-7549-436D-AEBF-C69D9C0BF2F6}"/>
              </a:ext>
            </a:extLst>
          </p:cNvPr>
          <p:cNvSpPr/>
          <p:nvPr/>
        </p:nvSpPr>
        <p:spPr>
          <a:xfrm>
            <a:off x="1334530" y="2539473"/>
            <a:ext cx="6645580" cy="2418034"/>
          </a:xfrm>
          <a:prstGeom prst="rect">
            <a:avLst/>
          </a:prstGeom>
        </p:spPr>
        <p:txBody>
          <a:bodyPr wrap="square">
            <a:spAutoFit/>
          </a:bodyPr>
          <a:lstStyle/>
          <a:p>
            <a:pPr algn="just">
              <a:defRPr/>
            </a:pPr>
            <a:r>
              <a:rPr lang="en-GB" sz="1500" b="1" dirty="0">
                <a:ea typeface="Tahoma" panose="020B0604030504040204" pitchFamily="34" charset="0"/>
                <a:cs typeface="Tahoma" panose="020B0604030504040204" pitchFamily="34" charset="0"/>
              </a:rPr>
              <a:t>Code of Practice</a:t>
            </a:r>
          </a:p>
          <a:p>
            <a:pPr algn="just">
              <a:defRPr/>
            </a:pPr>
            <a:endParaRPr lang="en-GB" sz="825" b="1" dirty="0">
              <a:ea typeface="Tahoma" panose="020B0604030504040204" pitchFamily="34" charset="0"/>
              <a:cs typeface="Tahoma" panose="020B0604030504040204" pitchFamily="34" charset="0"/>
            </a:endParaRPr>
          </a:p>
          <a:p>
            <a:pPr algn="just">
              <a:defRPr/>
            </a:pPr>
            <a:r>
              <a:rPr lang="en-GB" sz="1500" i="1" dirty="0">
                <a:ea typeface="Tahoma" panose="020B0604030504040204" pitchFamily="34" charset="0"/>
                <a:cs typeface="Tahoma" panose="020B0604030504040204" pitchFamily="34" charset="0"/>
              </a:rPr>
              <a:t>“</a:t>
            </a:r>
            <a:r>
              <a:rPr lang="en-GB" sz="2000" i="1" dirty="0">
                <a:ea typeface="Tahoma" panose="020B0604030504040204" pitchFamily="34" charset="0"/>
                <a:cs typeface="Tahoma" panose="020B0604030504040204" pitchFamily="34" charset="0"/>
              </a:rPr>
              <a:t>It should not be assumed that attainment in line with chronological age means that there is no learning difficulty or disability. Some learning difficulties occur across a range of cognitive ability and left unaddressed may lead to frustration, which may manifest itself as disaffection, emotional or behavioural difficulties”.</a:t>
            </a:r>
          </a:p>
          <a:p>
            <a:pPr algn="just">
              <a:defRPr/>
            </a:pPr>
            <a:endParaRPr lang="en-GB" sz="788" dirty="0">
              <a:ea typeface="Tahoma" panose="020B0604030504040204" pitchFamily="34" charset="0"/>
              <a:cs typeface="Tahoma" panose="020B0604030504040204" pitchFamily="34" charset="0"/>
            </a:endParaRPr>
          </a:p>
        </p:txBody>
      </p:sp>
      <p:sp>
        <p:nvSpPr>
          <p:cNvPr id="8" name="Slide Number Placeholder 3">
            <a:extLst>
              <a:ext uri="{FF2B5EF4-FFF2-40B4-BE49-F238E27FC236}">
                <a16:creationId xmlns:a16="http://schemas.microsoft.com/office/drawing/2014/main" id="{874095E1-EE41-40E9-8BC4-3ECFE8CBA11B}"/>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15</a:t>
            </a:fld>
            <a:endParaRPr lang="en-GB" altLang="en-US" sz="1050"/>
          </a:p>
        </p:txBody>
      </p:sp>
    </p:spTree>
    <p:extLst>
      <p:ext uri="{BB962C8B-B14F-4D97-AF65-F5344CB8AC3E}">
        <p14:creationId xmlns:p14="http://schemas.microsoft.com/office/powerpoint/2010/main" val="383143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DF79C2-631E-4F6D-B2DC-892DE59303D2}"/>
              </a:ext>
            </a:extLst>
          </p:cNvPr>
          <p:cNvSpPr/>
          <p:nvPr/>
        </p:nvSpPr>
        <p:spPr>
          <a:xfrm>
            <a:off x="1805026" y="980728"/>
            <a:ext cx="5376600" cy="584775"/>
          </a:xfrm>
          <a:prstGeom prst="rect">
            <a:avLst/>
          </a:prstGeom>
        </p:spPr>
        <p:txBody>
          <a:bodyPr wrap="none">
            <a:spAutoFit/>
          </a:bodyPr>
          <a:lstStyle/>
          <a:p>
            <a:pPr algn="ctr">
              <a:spcBef>
                <a:spcPct val="0"/>
              </a:spcBef>
              <a:buFontTx/>
              <a:buNone/>
            </a:pPr>
            <a:r>
              <a:rPr lang="en-GB" altLang="en-US" sz="3200" b="1" dirty="0">
                <a:latin typeface="Calibri" panose="020F0502020204030204" pitchFamily="34" charset="0"/>
                <a:cs typeface="Calibri" panose="020F0502020204030204" pitchFamily="34" charset="0"/>
              </a:rPr>
              <a:t>Who do we need advice from?</a:t>
            </a:r>
          </a:p>
        </p:txBody>
      </p:sp>
      <p:sp>
        <p:nvSpPr>
          <p:cNvPr id="6" name="Rectangle 5">
            <a:extLst>
              <a:ext uri="{FF2B5EF4-FFF2-40B4-BE49-F238E27FC236}">
                <a16:creationId xmlns:a16="http://schemas.microsoft.com/office/drawing/2014/main" id="{64779DA6-0332-4BF3-BE6A-0A66C31C6648}"/>
              </a:ext>
            </a:extLst>
          </p:cNvPr>
          <p:cNvSpPr/>
          <p:nvPr/>
        </p:nvSpPr>
        <p:spPr>
          <a:xfrm>
            <a:off x="578922" y="2056753"/>
            <a:ext cx="7828808" cy="3170099"/>
          </a:xfrm>
          <a:prstGeom prst="rect">
            <a:avLst/>
          </a:prstGeom>
        </p:spPr>
        <p:txBody>
          <a:bodyPr wrap="square">
            <a:spAutoFit/>
          </a:bodyPr>
          <a:lstStyle/>
          <a:p>
            <a:pPr>
              <a:defRPr/>
            </a:pPr>
            <a:r>
              <a:rPr lang="en-GB" sz="2000" dirty="0">
                <a:ea typeface="Tahoma" panose="020B0604030504040204" pitchFamily="34" charset="0"/>
                <a:cs typeface="Tahoma" panose="020B0604030504040204" pitchFamily="34" charset="0"/>
              </a:rPr>
              <a:t>Advice should be provided by:</a:t>
            </a:r>
          </a:p>
          <a:p>
            <a:pPr>
              <a:defRPr/>
            </a:pPr>
            <a:endParaRPr lang="en-GB" sz="2000"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Parent</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Head/SENCO</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Educational Psychologist</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Medical</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Social Care</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Hearing &amp; visual impairment where relevant</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ASD Advisory teacher where relevant</a:t>
            </a:r>
          </a:p>
          <a:p>
            <a:pPr marL="257175" indent="-257175">
              <a:buFont typeface="Arial" panose="020B0604020202020204" pitchFamily="34" charset="0"/>
              <a:buChar char="•"/>
              <a:defRPr/>
            </a:pPr>
            <a:r>
              <a:rPr lang="en-GB" sz="2000" dirty="0">
                <a:ea typeface="Tahoma" panose="020B0604030504040204" pitchFamily="34" charset="0"/>
                <a:cs typeface="Tahoma" panose="020B0604030504040204" pitchFamily="34" charset="0"/>
              </a:rPr>
              <a:t>CAMHS as part of medical where relevant</a:t>
            </a:r>
          </a:p>
        </p:txBody>
      </p:sp>
      <p:sp>
        <p:nvSpPr>
          <p:cNvPr id="7" name="Slide Number Placeholder 3">
            <a:extLst>
              <a:ext uri="{FF2B5EF4-FFF2-40B4-BE49-F238E27FC236}">
                <a16:creationId xmlns:a16="http://schemas.microsoft.com/office/drawing/2014/main" id="{5E564523-2F0F-4D6C-9869-D6A0D995C650}"/>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16</a:t>
            </a:fld>
            <a:endParaRPr lang="en-GB" altLang="en-US" sz="1050"/>
          </a:p>
        </p:txBody>
      </p:sp>
    </p:spTree>
    <p:extLst>
      <p:ext uri="{BB962C8B-B14F-4D97-AF65-F5344CB8AC3E}">
        <p14:creationId xmlns:p14="http://schemas.microsoft.com/office/powerpoint/2010/main" val="18874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C111DD-23D8-4AEB-9DFE-E33146D85695}"/>
              </a:ext>
            </a:extLst>
          </p:cNvPr>
          <p:cNvSpPr/>
          <p:nvPr/>
        </p:nvSpPr>
        <p:spPr>
          <a:xfrm>
            <a:off x="1259632" y="915440"/>
            <a:ext cx="5860185" cy="584775"/>
          </a:xfrm>
          <a:prstGeom prst="rect">
            <a:avLst/>
          </a:prstGeom>
        </p:spPr>
        <p:txBody>
          <a:bodyPr wrap="square">
            <a:spAutoFit/>
          </a:bodyPr>
          <a:lstStyle/>
          <a:p>
            <a:pPr algn="ctr">
              <a:spcBef>
                <a:spcPct val="0"/>
              </a:spcBef>
              <a:buFontTx/>
              <a:buNone/>
            </a:pPr>
            <a:r>
              <a:rPr lang="en-GB" altLang="en-US" sz="3200" b="1" dirty="0">
                <a:latin typeface="Calibri" panose="020F0502020204030204" pitchFamily="34" charset="0"/>
                <a:cs typeface="Calibri" panose="020F0502020204030204" pitchFamily="34" charset="0"/>
              </a:rPr>
              <a:t>The EHC Plan – When You Get It</a:t>
            </a:r>
          </a:p>
        </p:txBody>
      </p:sp>
      <p:sp>
        <p:nvSpPr>
          <p:cNvPr id="6" name="Rectangle 5">
            <a:extLst>
              <a:ext uri="{FF2B5EF4-FFF2-40B4-BE49-F238E27FC236}">
                <a16:creationId xmlns:a16="http://schemas.microsoft.com/office/drawing/2014/main" id="{6FECE055-B73C-4976-BAAC-8CE298E6628A}"/>
              </a:ext>
            </a:extLst>
          </p:cNvPr>
          <p:cNvSpPr/>
          <p:nvPr/>
        </p:nvSpPr>
        <p:spPr>
          <a:xfrm>
            <a:off x="856529" y="1845872"/>
            <a:ext cx="7490361" cy="3323987"/>
          </a:xfrm>
          <a:prstGeom prst="rect">
            <a:avLst/>
          </a:prstGeom>
        </p:spPr>
        <p:txBody>
          <a:bodyPr wrap="square">
            <a:spAutoFit/>
          </a:bodyPr>
          <a:lstStyle/>
          <a:p>
            <a:pPr>
              <a:defRPr/>
            </a:pPr>
            <a:r>
              <a:rPr lang="en-GB" sz="1500">
                <a:ea typeface="Tahoma" panose="020B0604030504040204" pitchFamily="34" charset="0"/>
                <a:cs typeface="Tahoma" panose="020B0604030504040204" pitchFamily="34" charset="0"/>
              </a:rPr>
              <a:t>The EHC Plan is a complex twelve section document (as section H is in 2 parts).</a:t>
            </a:r>
          </a:p>
          <a:p>
            <a:pPr>
              <a:defRPr/>
            </a:pPr>
            <a:r>
              <a:rPr lang="en-GB" sz="1500" b="1">
                <a:ea typeface="Tahoma" panose="020B0604030504040204" pitchFamily="34" charset="0"/>
                <a:cs typeface="Tahoma" panose="020B0604030504040204" pitchFamily="34" charset="0"/>
              </a:rPr>
              <a:t>Section A </a:t>
            </a:r>
            <a:r>
              <a:rPr lang="en-GB" sz="1500">
                <a:ea typeface="Tahoma" panose="020B0604030504040204" pitchFamily="34" charset="0"/>
                <a:cs typeface="Tahoma" panose="020B0604030504040204" pitchFamily="34" charset="0"/>
              </a:rPr>
              <a:t>– parent’s/child’s views</a:t>
            </a:r>
          </a:p>
          <a:p>
            <a:pPr>
              <a:defRPr/>
            </a:pPr>
            <a:r>
              <a:rPr lang="en-GB" sz="1500" b="1">
                <a:highlight>
                  <a:srgbClr val="FFFF00"/>
                </a:highlight>
                <a:ea typeface="Tahoma" panose="020B0604030504040204" pitchFamily="34" charset="0"/>
                <a:cs typeface="Tahoma" panose="020B0604030504040204" pitchFamily="34" charset="0"/>
              </a:rPr>
              <a:t>Section B </a:t>
            </a:r>
            <a:r>
              <a:rPr lang="en-GB" sz="1500">
                <a:highlight>
                  <a:srgbClr val="FFFF00"/>
                </a:highlight>
                <a:ea typeface="Tahoma" panose="020B0604030504040204" pitchFamily="34" charset="0"/>
                <a:cs typeface="Tahoma" panose="020B0604030504040204" pitchFamily="34" charset="0"/>
              </a:rPr>
              <a:t>– </a:t>
            </a:r>
            <a:r>
              <a:rPr lang="en-GB" sz="1500" b="1">
                <a:highlight>
                  <a:srgbClr val="FFFF00"/>
                </a:highlight>
                <a:ea typeface="Tahoma" panose="020B0604030504040204" pitchFamily="34" charset="0"/>
                <a:cs typeface="Tahoma" panose="020B0604030504040204" pitchFamily="34" charset="0"/>
              </a:rPr>
              <a:t>Child or young person’s Special Educational Needs </a:t>
            </a:r>
          </a:p>
          <a:p>
            <a:pPr>
              <a:defRPr/>
            </a:pPr>
            <a:r>
              <a:rPr lang="en-GB" sz="1500" b="1">
                <a:ea typeface="Tahoma" panose="020B0604030504040204" pitchFamily="34" charset="0"/>
                <a:cs typeface="Tahoma" panose="020B0604030504040204" pitchFamily="34" charset="0"/>
              </a:rPr>
              <a:t>Section C </a:t>
            </a:r>
            <a:r>
              <a:rPr lang="en-GB" sz="1500">
                <a:ea typeface="Tahoma" panose="020B0604030504040204" pitchFamily="34" charset="0"/>
                <a:cs typeface="Tahoma" panose="020B0604030504040204" pitchFamily="34" charset="0"/>
              </a:rPr>
              <a:t>-</a:t>
            </a:r>
            <a:r>
              <a:rPr lang="en-GB" sz="1500" b="1">
                <a:ea typeface="Tahoma" panose="020B0604030504040204" pitchFamily="34" charset="0"/>
                <a:cs typeface="Tahoma" panose="020B0604030504040204" pitchFamily="34" charset="0"/>
              </a:rPr>
              <a:t> </a:t>
            </a:r>
            <a:r>
              <a:rPr lang="en-GB" sz="1500">
                <a:ea typeface="Tahoma" panose="020B0604030504040204" pitchFamily="34" charset="0"/>
                <a:cs typeface="Tahoma" panose="020B0604030504040204" pitchFamily="34" charset="0"/>
              </a:rPr>
              <a:t>Health needs related to their SEN</a:t>
            </a:r>
          </a:p>
          <a:p>
            <a:pPr>
              <a:defRPr/>
            </a:pPr>
            <a:r>
              <a:rPr lang="en-GB" sz="1500" b="1">
                <a:ea typeface="Tahoma" panose="020B0604030504040204" pitchFamily="34" charset="0"/>
                <a:cs typeface="Tahoma" panose="020B0604030504040204" pitchFamily="34" charset="0"/>
              </a:rPr>
              <a:t>Section D </a:t>
            </a:r>
            <a:r>
              <a:rPr lang="en-GB" sz="1500">
                <a:ea typeface="Tahoma" panose="020B0604030504040204" pitchFamily="34" charset="0"/>
                <a:cs typeface="Tahoma" panose="020B0604030504040204" pitchFamily="34" charset="0"/>
              </a:rPr>
              <a:t>– Social Care needs related to their SEN</a:t>
            </a:r>
          </a:p>
          <a:p>
            <a:pPr>
              <a:defRPr/>
            </a:pPr>
            <a:r>
              <a:rPr lang="en-GB" sz="1500" b="1">
                <a:highlight>
                  <a:srgbClr val="00FFFF"/>
                </a:highlight>
                <a:ea typeface="Tahoma" panose="020B0604030504040204" pitchFamily="34" charset="0"/>
                <a:cs typeface="Tahoma" panose="020B0604030504040204" pitchFamily="34" charset="0"/>
              </a:rPr>
              <a:t>Section E </a:t>
            </a:r>
            <a:r>
              <a:rPr lang="en-GB" sz="1500">
                <a:highlight>
                  <a:srgbClr val="00FFFF"/>
                </a:highlight>
                <a:ea typeface="Tahoma" panose="020B0604030504040204" pitchFamily="34" charset="0"/>
                <a:cs typeface="Tahoma" panose="020B0604030504040204" pitchFamily="34" charset="0"/>
              </a:rPr>
              <a:t>– SEN outcomes</a:t>
            </a:r>
          </a:p>
          <a:p>
            <a:pPr>
              <a:defRPr/>
            </a:pPr>
            <a:r>
              <a:rPr lang="en-GB" sz="1500" b="1">
                <a:highlight>
                  <a:srgbClr val="FFFF00"/>
                </a:highlight>
                <a:ea typeface="Tahoma" panose="020B0604030504040204" pitchFamily="34" charset="0"/>
                <a:cs typeface="Tahoma" panose="020B0604030504040204" pitchFamily="34" charset="0"/>
              </a:rPr>
              <a:t>Section F – Special Educational Provision</a:t>
            </a:r>
          </a:p>
          <a:p>
            <a:pPr>
              <a:defRPr/>
            </a:pPr>
            <a:r>
              <a:rPr lang="en-GB" sz="1500" b="1">
                <a:ea typeface="Tahoma" panose="020B0604030504040204" pitchFamily="34" charset="0"/>
                <a:cs typeface="Tahoma" panose="020B0604030504040204" pitchFamily="34" charset="0"/>
              </a:rPr>
              <a:t>Section G </a:t>
            </a:r>
            <a:r>
              <a:rPr lang="en-GB" sz="1500">
                <a:ea typeface="Tahoma" panose="020B0604030504040204" pitchFamily="34" charset="0"/>
                <a:cs typeface="Tahoma" panose="020B0604030504040204" pitchFamily="34" charset="0"/>
              </a:rPr>
              <a:t>– Health provision</a:t>
            </a:r>
          </a:p>
          <a:p>
            <a:pPr>
              <a:defRPr/>
            </a:pPr>
            <a:r>
              <a:rPr lang="en-GB" sz="1500" b="1">
                <a:ea typeface="Tahoma" panose="020B0604030504040204" pitchFamily="34" charset="0"/>
                <a:cs typeface="Tahoma" panose="020B0604030504040204" pitchFamily="34" charset="0"/>
              </a:rPr>
              <a:t>Section H1 </a:t>
            </a:r>
            <a:r>
              <a:rPr lang="en-GB" sz="1500">
                <a:ea typeface="Tahoma" panose="020B0604030504040204" pitchFamily="34" charset="0"/>
                <a:cs typeface="Tahoma" panose="020B0604030504040204" pitchFamily="34" charset="0"/>
              </a:rPr>
              <a:t>– Social Care provisions resulting from Section 2 of the Chronically sick &amp; Disabled Persons Act 1970</a:t>
            </a:r>
          </a:p>
          <a:p>
            <a:pPr>
              <a:defRPr/>
            </a:pPr>
            <a:r>
              <a:rPr lang="en-GB" sz="1500" b="1">
                <a:ea typeface="Tahoma" panose="020B0604030504040204" pitchFamily="34" charset="0"/>
                <a:cs typeface="Tahoma" panose="020B0604030504040204" pitchFamily="34" charset="0"/>
              </a:rPr>
              <a:t>Section H2</a:t>
            </a:r>
            <a:r>
              <a:rPr lang="en-GB" sz="1500">
                <a:ea typeface="Tahoma" panose="020B0604030504040204" pitchFamily="34" charset="0"/>
                <a:cs typeface="Tahoma" panose="020B0604030504040204" pitchFamily="34" charset="0"/>
              </a:rPr>
              <a:t> – Social Care Provision reasonably required </a:t>
            </a:r>
          </a:p>
          <a:p>
            <a:pPr>
              <a:defRPr/>
            </a:pPr>
            <a:r>
              <a:rPr lang="en-GB" sz="1500" b="1">
                <a:highlight>
                  <a:srgbClr val="FFFF00"/>
                </a:highlight>
                <a:ea typeface="Tahoma" panose="020B0604030504040204" pitchFamily="34" charset="0"/>
                <a:cs typeface="Tahoma" panose="020B0604030504040204" pitchFamily="34" charset="0"/>
              </a:rPr>
              <a:t>Section I – Educational Placement</a:t>
            </a:r>
            <a:endParaRPr lang="en-GB" sz="1500">
              <a:highlight>
                <a:srgbClr val="FFFF00"/>
              </a:highlight>
              <a:ea typeface="Tahoma" panose="020B0604030504040204" pitchFamily="34" charset="0"/>
              <a:cs typeface="Tahoma" panose="020B0604030504040204" pitchFamily="34" charset="0"/>
            </a:endParaRPr>
          </a:p>
          <a:p>
            <a:pPr>
              <a:defRPr/>
            </a:pPr>
            <a:r>
              <a:rPr lang="en-GB" sz="1500" b="1">
                <a:ea typeface="Tahoma" panose="020B0604030504040204" pitchFamily="34" charset="0"/>
                <a:cs typeface="Tahoma" panose="020B0604030504040204" pitchFamily="34" charset="0"/>
              </a:rPr>
              <a:t>Section J</a:t>
            </a:r>
            <a:r>
              <a:rPr lang="en-GB" sz="1500">
                <a:ea typeface="Tahoma" panose="020B0604030504040204" pitchFamily="34" charset="0"/>
                <a:cs typeface="Tahoma" panose="020B0604030504040204" pitchFamily="34" charset="0"/>
              </a:rPr>
              <a:t> – Personal Budget </a:t>
            </a:r>
          </a:p>
          <a:p>
            <a:pPr>
              <a:defRPr/>
            </a:pPr>
            <a:r>
              <a:rPr lang="en-GB" sz="1500" b="1">
                <a:ea typeface="Tahoma" panose="020B0604030504040204" pitchFamily="34" charset="0"/>
                <a:cs typeface="Tahoma" panose="020B0604030504040204" pitchFamily="34" charset="0"/>
              </a:rPr>
              <a:t>Section K </a:t>
            </a:r>
            <a:r>
              <a:rPr lang="en-GB" sz="1500">
                <a:ea typeface="Tahoma" panose="020B0604030504040204" pitchFamily="34" charset="0"/>
                <a:cs typeface="Tahoma" panose="020B0604030504040204" pitchFamily="34" charset="0"/>
              </a:rPr>
              <a:t>– Appendices and Advice/Information </a:t>
            </a:r>
            <a:endParaRPr lang="en-GB" sz="1500" b="1">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96CF4E3C-0B8C-4861-826F-5B3793A8A53A}"/>
              </a:ext>
            </a:extLst>
          </p:cNvPr>
          <p:cNvSpPr/>
          <p:nvPr/>
        </p:nvSpPr>
        <p:spPr>
          <a:xfrm>
            <a:off x="856529" y="1845872"/>
            <a:ext cx="7337337" cy="3300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250C974B-B021-4310-AC13-3F8C0D410EB6}"/>
              </a:ext>
            </a:extLst>
          </p:cNvPr>
          <p:cNvSpPr/>
          <p:nvPr/>
        </p:nvSpPr>
        <p:spPr>
          <a:xfrm>
            <a:off x="780017" y="5146776"/>
            <a:ext cx="7490361" cy="784830"/>
          </a:xfrm>
          <a:prstGeom prst="rect">
            <a:avLst/>
          </a:prstGeom>
        </p:spPr>
        <p:txBody>
          <a:bodyPr wrap="square">
            <a:spAutoFit/>
          </a:bodyPr>
          <a:lstStyle/>
          <a:p>
            <a:pPr marL="257175" indent="-257175">
              <a:buFont typeface="Arial" panose="020B0604020202020204" pitchFamily="34" charset="0"/>
              <a:buChar char="•"/>
              <a:defRPr/>
            </a:pPr>
            <a:r>
              <a:rPr lang="en-GB" sz="1500">
                <a:ea typeface="Tahoma" panose="020B0604030504040204" pitchFamily="34" charset="0"/>
                <a:cs typeface="Tahoma" panose="020B0604030504040204" pitchFamily="34" charset="0"/>
              </a:rPr>
              <a:t>The </a:t>
            </a:r>
            <a:r>
              <a:rPr lang="en-GB" sz="1500" b="1">
                <a:ea typeface="Tahoma" panose="020B0604030504040204" pitchFamily="34" charset="0"/>
                <a:cs typeface="Tahoma" panose="020B0604030504040204" pitchFamily="34" charset="0"/>
              </a:rPr>
              <a:t>Educational sections </a:t>
            </a:r>
            <a:r>
              <a:rPr lang="en-GB" sz="1500">
                <a:ea typeface="Tahoma" panose="020B0604030504040204" pitchFamily="34" charset="0"/>
                <a:cs typeface="Tahoma" panose="020B0604030504040204" pitchFamily="34" charset="0"/>
              </a:rPr>
              <a:t>of an EHC Plan are Sections</a:t>
            </a:r>
            <a:r>
              <a:rPr lang="en-GB" sz="1500" b="1">
                <a:ea typeface="Tahoma" panose="020B0604030504040204" pitchFamily="34" charset="0"/>
                <a:cs typeface="Tahoma" panose="020B0604030504040204" pitchFamily="34" charset="0"/>
              </a:rPr>
              <a:t> B, F </a:t>
            </a:r>
            <a:r>
              <a:rPr lang="en-GB" sz="1500">
                <a:ea typeface="Tahoma" panose="020B0604030504040204" pitchFamily="34" charset="0"/>
                <a:cs typeface="Tahoma" panose="020B0604030504040204" pitchFamily="34" charset="0"/>
              </a:rPr>
              <a:t>&amp; </a:t>
            </a:r>
            <a:r>
              <a:rPr lang="en-GB" sz="1500" b="1">
                <a:ea typeface="Tahoma" panose="020B0604030504040204" pitchFamily="34" charset="0"/>
                <a:cs typeface="Tahoma" panose="020B0604030504040204" pitchFamily="34" charset="0"/>
              </a:rPr>
              <a:t>I</a:t>
            </a:r>
          </a:p>
          <a:p>
            <a:pPr marL="257175" indent="-257175">
              <a:buFont typeface="Arial" panose="020B0604020202020204" pitchFamily="34" charset="0"/>
              <a:buChar char="•"/>
              <a:defRPr/>
            </a:pPr>
            <a:r>
              <a:rPr lang="en-GB" sz="1500" b="1">
                <a:ea typeface="Tahoma" panose="020B0604030504040204" pitchFamily="34" charset="0"/>
                <a:cs typeface="Tahoma" panose="020B0604030504040204" pitchFamily="34" charset="0"/>
              </a:rPr>
              <a:t>B, F</a:t>
            </a:r>
            <a:r>
              <a:rPr lang="en-GB" sz="1500">
                <a:ea typeface="Tahoma" panose="020B0604030504040204" pitchFamily="34" charset="0"/>
                <a:cs typeface="Tahoma" panose="020B0604030504040204" pitchFamily="34" charset="0"/>
              </a:rPr>
              <a:t> and </a:t>
            </a:r>
            <a:r>
              <a:rPr lang="en-GB" sz="1500" b="1">
                <a:ea typeface="Tahoma" panose="020B0604030504040204" pitchFamily="34" charset="0"/>
                <a:cs typeface="Tahoma" panose="020B0604030504040204" pitchFamily="34" charset="0"/>
              </a:rPr>
              <a:t>I </a:t>
            </a:r>
            <a:r>
              <a:rPr lang="en-GB" sz="1500">
                <a:ea typeface="Tahoma" panose="020B0604030504040204" pitchFamily="34" charset="0"/>
                <a:cs typeface="Tahoma" panose="020B0604030504040204" pitchFamily="34" charset="0"/>
              </a:rPr>
              <a:t>are the only sections which are legally enforceable </a:t>
            </a:r>
            <a:endParaRPr lang="en-GB" sz="1500" b="1">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1500">
                <a:ea typeface="Tahoma" panose="020B0604030504040204" pitchFamily="34" charset="0"/>
                <a:cs typeface="Tahoma" panose="020B0604030504040204" pitchFamily="34" charset="0"/>
              </a:rPr>
              <a:t>Right of Appeal to the SEND Tribunal</a:t>
            </a:r>
          </a:p>
        </p:txBody>
      </p:sp>
      <p:sp>
        <p:nvSpPr>
          <p:cNvPr id="9" name="Slide Number Placeholder 3">
            <a:extLst>
              <a:ext uri="{FF2B5EF4-FFF2-40B4-BE49-F238E27FC236}">
                <a16:creationId xmlns:a16="http://schemas.microsoft.com/office/drawing/2014/main" id="{8BF40FD3-847F-4556-A575-C1958576BD40}"/>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17</a:t>
            </a:fld>
            <a:endParaRPr lang="en-GB" altLang="en-US" sz="1050"/>
          </a:p>
        </p:txBody>
      </p:sp>
    </p:spTree>
    <p:extLst>
      <p:ext uri="{BB962C8B-B14F-4D97-AF65-F5344CB8AC3E}">
        <p14:creationId xmlns:p14="http://schemas.microsoft.com/office/powerpoint/2010/main" val="20407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13AD07-301A-4F88-AC16-097109B3BB7A}"/>
              </a:ext>
            </a:extLst>
          </p:cNvPr>
          <p:cNvSpPr/>
          <p:nvPr/>
        </p:nvSpPr>
        <p:spPr>
          <a:xfrm>
            <a:off x="1778126" y="839997"/>
            <a:ext cx="5587748" cy="584775"/>
          </a:xfrm>
          <a:prstGeom prst="rect">
            <a:avLst/>
          </a:prstGeom>
        </p:spPr>
        <p:txBody>
          <a:bodyPr wrap="none">
            <a:spAutoFit/>
          </a:bodyPr>
          <a:lstStyle/>
          <a:p>
            <a:pPr algn="ctr">
              <a:spcBef>
                <a:spcPct val="0"/>
              </a:spcBef>
              <a:buFontTx/>
              <a:buNone/>
            </a:pPr>
            <a:r>
              <a:rPr lang="en-GB" altLang="en-US" sz="3200" b="1" dirty="0">
                <a:latin typeface="Calibri" panose="020F0502020204030204" pitchFamily="34" charset="0"/>
                <a:cs typeface="Calibri" panose="020F0502020204030204" pitchFamily="34" charset="0"/>
              </a:rPr>
              <a:t>The EHC Plan – When You Get It</a:t>
            </a:r>
          </a:p>
        </p:txBody>
      </p:sp>
      <p:sp>
        <p:nvSpPr>
          <p:cNvPr id="6" name="Rectangle 5">
            <a:extLst>
              <a:ext uri="{FF2B5EF4-FFF2-40B4-BE49-F238E27FC236}">
                <a16:creationId xmlns:a16="http://schemas.microsoft.com/office/drawing/2014/main" id="{2F28F5B1-9DDC-43D9-8AB7-FC4AFE97CA84}"/>
              </a:ext>
            </a:extLst>
          </p:cNvPr>
          <p:cNvSpPr/>
          <p:nvPr/>
        </p:nvSpPr>
        <p:spPr>
          <a:xfrm>
            <a:off x="827584" y="1484785"/>
            <a:ext cx="7416824" cy="3046988"/>
          </a:xfrm>
          <a:prstGeom prst="rect">
            <a:avLst/>
          </a:prstGeom>
        </p:spPr>
        <p:txBody>
          <a:bodyPr wrap="square">
            <a:spAutoFit/>
          </a:bodyPr>
          <a:lstStyle/>
          <a:p>
            <a:pPr marL="257175" indent="-257175">
              <a:buFont typeface="Arial" panose="020B0604020202020204" pitchFamily="34" charset="0"/>
              <a:buChar char="•"/>
              <a:defRPr/>
            </a:pPr>
            <a:r>
              <a:rPr lang="en-GB" sz="1600" dirty="0">
                <a:ea typeface="Tahoma" panose="020B0604030504040204" pitchFamily="34" charset="0"/>
                <a:cs typeface="Tahoma" panose="020B0604030504040204" pitchFamily="34" charset="0"/>
              </a:rPr>
              <a:t>Sections B, F &amp; I have to be separately labelled. If it is not clear what is educational provision.</a:t>
            </a:r>
          </a:p>
          <a:p>
            <a:pPr marL="257175" indent="-257175">
              <a:buFont typeface="Arial" panose="020B0604020202020204" pitchFamily="34" charset="0"/>
              <a:buChar char="•"/>
              <a:defRPr/>
            </a:pPr>
            <a:endParaRPr lang="en-GB" sz="1600"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1600" dirty="0">
                <a:ea typeface="Tahoma" panose="020B0604030504040204" pitchFamily="34" charset="0"/>
                <a:cs typeface="Tahoma" panose="020B0604030504040204" pitchFamily="34" charset="0"/>
              </a:rPr>
              <a:t>All sections must be </a:t>
            </a:r>
            <a:r>
              <a:rPr lang="en-GB" sz="1600" b="1" dirty="0">
                <a:ea typeface="Tahoma" panose="020B0604030504040204" pitchFamily="34" charset="0"/>
                <a:cs typeface="Tahoma" panose="020B0604030504040204" pitchFamily="34" charset="0"/>
              </a:rPr>
              <a:t>specific</a:t>
            </a:r>
            <a:r>
              <a:rPr lang="en-GB" sz="1600" dirty="0">
                <a:ea typeface="Tahoma" panose="020B0604030504040204" pitchFamily="34" charset="0"/>
                <a:cs typeface="Tahoma" panose="020B0604030504040204" pitchFamily="34" charset="0"/>
              </a:rPr>
              <a:t>, </a:t>
            </a:r>
            <a:r>
              <a:rPr lang="en-GB" sz="1600" b="1" dirty="0">
                <a:ea typeface="Tahoma" panose="020B0604030504040204" pitchFamily="34" charset="0"/>
                <a:cs typeface="Tahoma" panose="020B0604030504040204" pitchFamily="34" charset="0"/>
              </a:rPr>
              <a:t>detailed</a:t>
            </a:r>
            <a:r>
              <a:rPr lang="en-GB" sz="1600" dirty="0">
                <a:ea typeface="Tahoma" panose="020B0604030504040204" pitchFamily="34" charset="0"/>
                <a:cs typeface="Tahoma" panose="020B0604030504040204" pitchFamily="34" charset="0"/>
              </a:rPr>
              <a:t> and </a:t>
            </a:r>
            <a:r>
              <a:rPr lang="en-GB" sz="1600" b="1" dirty="0">
                <a:ea typeface="Tahoma" panose="020B0604030504040204" pitchFamily="34" charset="0"/>
                <a:cs typeface="Tahoma" panose="020B0604030504040204" pitchFamily="34" charset="0"/>
              </a:rPr>
              <a:t>quantified. </a:t>
            </a:r>
          </a:p>
          <a:p>
            <a:pPr marL="257175" indent="-257175">
              <a:buFont typeface="Arial" panose="020B0604020202020204" pitchFamily="34" charset="0"/>
              <a:buChar char="•"/>
              <a:defRPr/>
            </a:pPr>
            <a:endParaRPr lang="en-GB" sz="1600" b="1"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1600" b="1" dirty="0">
                <a:ea typeface="Tahoma" panose="020B0604030504040204" pitchFamily="34" charset="0"/>
                <a:cs typeface="Tahoma" panose="020B0604030504040204" pitchFamily="34" charset="0"/>
              </a:rPr>
              <a:t>Lack of specificity – compromises legal enforceability </a:t>
            </a:r>
            <a:r>
              <a:rPr lang="en-GB" sz="1600" dirty="0">
                <a:ea typeface="Tahoma" panose="020B0604030504040204" pitchFamily="34" charset="0"/>
                <a:cs typeface="Tahoma" panose="020B0604030504040204" pitchFamily="34" charset="0"/>
              </a:rPr>
              <a:t> - how long or how often is “access to?” “Benefits from?”</a:t>
            </a:r>
          </a:p>
          <a:p>
            <a:pPr marL="257175" indent="-257175">
              <a:buFont typeface="Arial" panose="020B0604020202020204" pitchFamily="34" charset="0"/>
              <a:buChar char="•"/>
              <a:defRPr/>
            </a:pPr>
            <a:endParaRPr lang="en-GB" sz="1600" dirty="0">
              <a:ea typeface="Tahoma" panose="020B0604030504040204" pitchFamily="34" charset="0"/>
              <a:cs typeface="Tahoma" panose="020B0604030504040204" pitchFamily="34" charset="0"/>
            </a:endParaRPr>
          </a:p>
          <a:p>
            <a:pPr marL="257175" indent="-257175">
              <a:buFont typeface="Arial" panose="020B0604020202020204" pitchFamily="34" charset="0"/>
              <a:buChar char="•"/>
              <a:defRPr/>
            </a:pPr>
            <a:r>
              <a:rPr lang="en-GB" sz="1600" dirty="0">
                <a:ea typeface="Tahoma" panose="020B0604030504040204" pitchFamily="34" charset="0"/>
                <a:cs typeface="Tahoma" panose="020B0604030504040204" pitchFamily="34" charset="0"/>
              </a:rPr>
              <a:t>Remember, the </a:t>
            </a:r>
            <a:r>
              <a:rPr lang="en-GB" sz="1600" b="1" dirty="0">
                <a:ea typeface="Tahoma" panose="020B0604030504040204" pitchFamily="34" charset="0"/>
                <a:cs typeface="Tahoma" panose="020B0604030504040204" pitchFamily="34" charset="0"/>
              </a:rPr>
              <a:t>redefinition of Special Educational needs</a:t>
            </a:r>
            <a:r>
              <a:rPr lang="en-GB" sz="1600" dirty="0">
                <a:ea typeface="Tahoma" panose="020B0604030504040204" pitchFamily="34" charset="0"/>
                <a:cs typeface="Tahoma" panose="020B0604030504040204" pitchFamily="34" charset="0"/>
              </a:rPr>
              <a:t> (Section 21(S)). This means waking day curriculums, behavioural therapies, life skills e.g. travel training should be included in</a:t>
            </a:r>
            <a:r>
              <a:rPr lang="en-GB" sz="1600" b="1" dirty="0">
                <a:ea typeface="Tahoma" panose="020B0604030504040204" pitchFamily="34" charset="0"/>
                <a:cs typeface="Tahoma" panose="020B0604030504040204" pitchFamily="34" charset="0"/>
              </a:rPr>
              <a:t> Section F </a:t>
            </a:r>
            <a:r>
              <a:rPr lang="en-GB" sz="1600" dirty="0">
                <a:ea typeface="Tahoma" panose="020B0604030504040204" pitchFamily="34" charset="0"/>
                <a:cs typeface="Tahoma" panose="020B0604030504040204" pitchFamily="34" charset="0"/>
              </a:rPr>
              <a:t>and does not require part funding from health or social care.</a:t>
            </a:r>
          </a:p>
        </p:txBody>
      </p:sp>
      <p:sp>
        <p:nvSpPr>
          <p:cNvPr id="7" name="Slide Number Placeholder 3">
            <a:extLst>
              <a:ext uri="{FF2B5EF4-FFF2-40B4-BE49-F238E27FC236}">
                <a16:creationId xmlns:a16="http://schemas.microsoft.com/office/drawing/2014/main" id="{F3F2B900-2261-4685-80C8-6291D71E5FA7}"/>
              </a:ext>
            </a:extLst>
          </p:cNvPr>
          <p:cNvSpPr>
            <a:spLocks noGrp="1"/>
          </p:cNvSpPr>
          <p:nvPr>
            <p:ph type="sldNum" sz="quarter" idx="12"/>
          </p:nvPr>
        </p:nvSpPr>
        <p:spPr>
          <a:xfrm>
            <a:off x="8610600" y="6356350"/>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A4E56270-640F-4E02-A543-0C23F9B75CB4}" type="slidenum">
              <a:rPr lang="en-GB" smtClean="0"/>
              <a:pPr>
                <a:spcBef>
                  <a:spcPct val="0"/>
                </a:spcBef>
                <a:buFontTx/>
                <a:buNone/>
              </a:pPr>
              <a:t>18</a:t>
            </a:fld>
            <a:endParaRPr lang="en-GB" altLang="en-US" sz="1050"/>
          </a:p>
        </p:txBody>
      </p:sp>
    </p:spTree>
    <p:extLst>
      <p:ext uri="{BB962C8B-B14F-4D97-AF65-F5344CB8AC3E}">
        <p14:creationId xmlns:p14="http://schemas.microsoft.com/office/powerpoint/2010/main" val="17067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C942F-BBAC-C445-8AD3-27BBE89C8281}"/>
              </a:ext>
            </a:extLst>
          </p:cNvPr>
          <p:cNvSpPr>
            <a:spLocks noGrp="1"/>
          </p:cNvSpPr>
          <p:nvPr>
            <p:ph type="title"/>
          </p:nvPr>
        </p:nvSpPr>
        <p:spPr>
          <a:xfrm>
            <a:off x="457200" y="381000"/>
            <a:ext cx="8305800" cy="671736"/>
          </a:xfrm>
        </p:spPr>
        <p:txBody>
          <a:bodyPr/>
          <a:lstStyle/>
          <a:p>
            <a:r>
              <a:rPr lang="en-GB" altLang="en-US" sz="2800" dirty="0">
                <a:latin typeface="Calibri" panose="020F0502020204030204" pitchFamily="34" charset="0"/>
                <a:cs typeface="Calibri" panose="020F0502020204030204" pitchFamily="34" charset="0"/>
              </a:rPr>
              <a:t>Why should parents appeal to the SEND Tribunal?</a:t>
            </a:r>
            <a:br>
              <a:rPr lang="en-GB" alt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D087029-3973-F445-A899-C5281D2E5779}"/>
              </a:ext>
            </a:extLst>
          </p:cNvPr>
          <p:cNvSpPr>
            <a:spLocks noGrp="1"/>
          </p:cNvSpPr>
          <p:nvPr>
            <p:ph idx="1"/>
          </p:nvPr>
        </p:nvSpPr>
        <p:spPr>
          <a:xfrm>
            <a:off x="457200" y="984594"/>
            <a:ext cx="8305800" cy="4676653"/>
          </a:xfrm>
        </p:spPr>
        <p:txBody>
          <a:bodyPr/>
          <a:lstStyle/>
          <a:p>
            <a:pPr>
              <a:defRPr/>
            </a:pPr>
            <a:r>
              <a:rPr lang="en-GB" sz="2000" dirty="0">
                <a:ea typeface="Tahoma" panose="020B0604030504040204" pitchFamily="34" charset="0"/>
                <a:cs typeface="Tahoma" panose="020B0604030504040204" pitchFamily="34" charset="0"/>
              </a:rPr>
              <a:t>Appealing to the SEND Tribunal – levels the playing field and will give parents equality with Central Bedfordshire.</a:t>
            </a:r>
          </a:p>
          <a:p>
            <a:pPr>
              <a:defRPr/>
            </a:pPr>
            <a:endParaRPr lang="en-GB" sz="2000" dirty="0">
              <a:ea typeface="Tahoma" panose="020B0604030504040204" pitchFamily="34" charset="0"/>
              <a:cs typeface="Tahoma" panose="020B0604030504040204" pitchFamily="34" charset="0"/>
            </a:endParaRPr>
          </a:p>
          <a:p>
            <a:pPr>
              <a:defRPr/>
            </a:pPr>
            <a:r>
              <a:rPr lang="en-GB" sz="2000" b="1" dirty="0">
                <a:ea typeface="Tahoma" panose="020B0604030504040204" pitchFamily="34" charset="0"/>
                <a:cs typeface="Tahoma" panose="020B0604030504040204" pitchFamily="34" charset="0"/>
              </a:rPr>
              <a:t>How do I Appeal? </a:t>
            </a:r>
            <a:r>
              <a:rPr lang="en-GB" sz="2000" dirty="0">
                <a:ea typeface="Tahoma" panose="020B0604030504040204" pitchFamily="34" charset="0"/>
                <a:cs typeface="Tahoma" panose="020B0604030504040204" pitchFamily="34" charset="0"/>
              </a:rPr>
              <a:t>– Download Appeal forms from the SEND Tribunal website, file together with your ‘Reasons for Appeal’. </a:t>
            </a:r>
          </a:p>
          <a:p>
            <a:pPr>
              <a:defRPr/>
            </a:pPr>
            <a:endParaRPr lang="en-GB" sz="2000" dirty="0">
              <a:ea typeface="Tahoma" panose="020B0604030504040204" pitchFamily="34" charset="0"/>
              <a:cs typeface="Tahoma" panose="020B0604030504040204" pitchFamily="34" charset="0"/>
            </a:endParaRPr>
          </a:p>
          <a:p>
            <a:pPr>
              <a:defRPr/>
            </a:pPr>
            <a:r>
              <a:rPr lang="en-GB" sz="2000" b="1" dirty="0">
                <a:ea typeface="Tahoma" panose="020B0604030504040204" pitchFamily="34" charset="0"/>
                <a:cs typeface="Tahoma" panose="020B0604030504040204" pitchFamily="34" charset="0"/>
              </a:rPr>
              <a:t>Where do parents Appeal? </a:t>
            </a:r>
            <a:r>
              <a:rPr lang="en-GB" sz="2000" dirty="0">
                <a:ea typeface="Tahoma" panose="020B0604030504040204" pitchFamily="34" charset="0"/>
                <a:cs typeface="Tahoma" panose="020B0604030504040204" pitchFamily="34" charset="0"/>
              </a:rPr>
              <a:t>– SEND Darlington office</a:t>
            </a:r>
          </a:p>
          <a:p>
            <a:pPr>
              <a:defRPr/>
            </a:pPr>
            <a:r>
              <a:rPr lang="en-GB" sz="2000" b="1" dirty="0">
                <a:ea typeface="Tahoma" panose="020B0604030504040204" pitchFamily="34" charset="0"/>
                <a:cs typeface="Tahoma" panose="020B0604030504040204" pitchFamily="34" charset="0"/>
              </a:rPr>
              <a:t>The SEND Tribunal process is the same for all SEN appeals</a:t>
            </a:r>
          </a:p>
          <a:p>
            <a:pPr marL="342900" indent="-342900">
              <a:buFont typeface="Arial" panose="020B0604020202020204" pitchFamily="34" charset="0"/>
              <a:buChar char="•"/>
              <a:defRPr/>
            </a:pPr>
            <a:r>
              <a:rPr lang="en-GB" sz="2000" dirty="0">
                <a:ea typeface="Tahoma" panose="020B0604030504040204" pitchFamily="34" charset="0"/>
                <a:cs typeface="Tahoma" panose="020B0604030504040204" pitchFamily="34" charset="0"/>
              </a:rPr>
              <a:t>Refusal to undertake an EHC Needs Assessment </a:t>
            </a:r>
          </a:p>
          <a:p>
            <a:pPr marL="342900" indent="-342900">
              <a:buFont typeface="Arial" panose="020B0604020202020204" pitchFamily="34" charset="0"/>
              <a:buChar char="•"/>
              <a:defRPr/>
            </a:pPr>
            <a:r>
              <a:rPr lang="en-GB" sz="2000" dirty="0">
                <a:ea typeface="Tahoma" panose="020B0604030504040204" pitchFamily="34" charset="0"/>
                <a:cs typeface="Tahoma" panose="020B0604030504040204" pitchFamily="34" charset="0"/>
              </a:rPr>
              <a:t>Refusal to issue an EHC Plan</a:t>
            </a:r>
          </a:p>
          <a:p>
            <a:pPr marL="342900" indent="-342900">
              <a:buFont typeface="Arial" panose="020B0604020202020204" pitchFamily="34" charset="0"/>
              <a:buChar char="•"/>
              <a:defRPr/>
            </a:pPr>
            <a:r>
              <a:rPr lang="en-GB" sz="2000" dirty="0">
                <a:ea typeface="Tahoma" panose="020B0604030504040204" pitchFamily="34" charset="0"/>
                <a:cs typeface="Tahoma" panose="020B0604030504040204" pitchFamily="34" charset="0"/>
              </a:rPr>
              <a:t>Failure to correctly transfer a Statement to an EHC Plan </a:t>
            </a:r>
          </a:p>
          <a:p>
            <a:pPr marL="342900" indent="-342900">
              <a:buFont typeface="Arial" panose="020B0604020202020204" pitchFamily="34" charset="0"/>
              <a:buChar char="•"/>
              <a:defRPr/>
            </a:pPr>
            <a:r>
              <a:rPr lang="en-GB" sz="2000" dirty="0">
                <a:ea typeface="Tahoma" panose="020B0604030504040204" pitchFamily="34" charset="0"/>
                <a:cs typeface="Tahoma" panose="020B0604030504040204" pitchFamily="34" charset="0"/>
              </a:rPr>
              <a:t>EHC Plan content (sections </a:t>
            </a:r>
            <a:r>
              <a:rPr lang="en-GB" sz="2000" b="1" dirty="0">
                <a:ea typeface="Tahoma" panose="020B0604030504040204" pitchFamily="34" charset="0"/>
                <a:cs typeface="Tahoma" panose="020B0604030504040204" pitchFamily="34" charset="0"/>
              </a:rPr>
              <a:t>B</a:t>
            </a:r>
            <a:r>
              <a:rPr lang="en-GB" sz="2000" dirty="0">
                <a:ea typeface="Tahoma" panose="020B0604030504040204" pitchFamily="34" charset="0"/>
                <a:cs typeface="Tahoma" panose="020B0604030504040204" pitchFamily="34" charset="0"/>
              </a:rPr>
              <a:t>,</a:t>
            </a:r>
            <a:r>
              <a:rPr lang="en-GB" sz="2000" b="1" dirty="0">
                <a:ea typeface="Tahoma" panose="020B0604030504040204" pitchFamily="34" charset="0"/>
                <a:cs typeface="Tahoma" panose="020B0604030504040204" pitchFamily="34" charset="0"/>
              </a:rPr>
              <a:t>F</a:t>
            </a:r>
            <a:r>
              <a:rPr lang="en-GB" sz="2000" dirty="0">
                <a:ea typeface="Tahoma" panose="020B0604030504040204" pitchFamily="34" charset="0"/>
                <a:cs typeface="Tahoma" panose="020B0604030504040204" pitchFamily="34" charset="0"/>
              </a:rPr>
              <a:t> &amp; </a:t>
            </a:r>
            <a:r>
              <a:rPr lang="en-GB" sz="2000" b="1" dirty="0">
                <a:ea typeface="Tahoma" panose="020B0604030504040204" pitchFamily="34" charset="0"/>
                <a:cs typeface="Tahoma" panose="020B0604030504040204" pitchFamily="34" charset="0"/>
              </a:rPr>
              <a:t>I</a:t>
            </a:r>
            <a:r>
              <a:rPr lang="en-GB" sz="2000" dirty="0">
                <a:ea typeface="Tahoma" panose="020B0604030504040204" pitchFamily="34" charset="0"/>
                <a:cs typeface="Tahoma" panose="020B0604030504040204" pitchFamily="34" charset="0"/>
              </a:rPr>
              <a:t>)</a:t>
            </a:r>
          </a:p>
          <a:p>
            <a:pPr marL="342900" indent="-342900">
              <a:buFont typeface="Arial" panose="020B0604020202020204" pitchFamily="34" charset="0"/>
              <a:buChar char="•"/>
              <a:defRPr/>
            </a:pPr>
            <a:r>
              <a:rPr lang="en-GB" sz="2000" dirty="0">
                <a:ea typeface="Tahoma" panose="020B0604030504040204" pitchFamily="34" charset="0"/>
                <a:cs typeface="Tahoma" panose="020B0604030504040204" pitchFamily="34" charset="0"/>
              </a:rPr>
              <a:t>Notification of Cease to Maintain Statement or EHC Plan</a:t>
            </a:r>
          </a:p>
          <a:p>
            <a:pPr>
              <a:defRPr/>
            </a:pPr>
            <a:endParaRPr lang="en-GB" dirty="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25918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E3DB-616C-9D40-BE1A-8598BF46C2C9}"/>
              </a:ext>
            </a:extLst>
          </p:cNvPr>
          <p:cNvSpPr>
            <a:spLocks noGrp="1"/>
          </p:cNvSpPr>
          <p:nvPr>
            <p:ph type="title"/>
          </p:nvPr>
        </p:nvSpPr>
        <p:spPr/>
        <p:txBody>
          <a:bodyPr/>
          <a:lstStyle/>
          <a:p>
            <a:r>
              <a:rPr lang="en-US" sz="2800"/>
              <a:t>Today’s Workshop </a:t>
            </a:r>
          </a:p>
        </p:txBody>
      </p:sp>
      <p:sp>
        <p:nvSpPr>
          <p:cNvPr id="4" name="Slide Number Placeholder 3">
            <a:extLst>
              <a:ext uri="{FF2B5EF4-FFF2-40B4-BE49-F238E27FC236}">
                <a16:creationId xmlns:a16="http://schemas.microsoft.com/office/drawing/2014/main" id="{20151C41-2705-FB40-98EC-7B59D7EF89D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a:lstStyle>
          <a:p>
            <a:fld id="{EF7ADDEE-E221-E349-8DCC-87683841B78B}" type="slidenum">
              <a:rPr lang="en-US" smtClean="0"/>
              <a:pPr/>
              <a:t>2</a:t>
            </a:fld>
            <a:endParaRPr lang="en-US"/>
          </a:p>
        </p:txBody>
      </p:sp>
      <p:graphicFrame>
        <p:nvGraphicFramePr>
          <p:cNvPr id="5" name="Table 4">
            <a:extLst>
              <a:ext uri="{FF2B5EF4-FFF2-40B4-BE49-F238E27FC236}">
                <a16:creationId xmlns:a16="http://schemas.microsoft.com/office/drawing/2014/main" id="{3A303A9D-B287-A948-A731-83F976C14B11}"/>
              </a:ext>
            </a:extLst>
          </p:cNvPr>
          <p:cNvGraphicFramePr>
            <a:graphicFrameLocks noGrp="1"/>
          </p:cNvGraphicFramePr>
          <p:nvPr>
            <p:extLst>
              <p:ext uri="{D42A27DB-BD31-4B8C-83A1-F6EECF244321}">
                <p14:modId xmlns:p14="http://schemas.microsoft.com/office/powerpoint/2010/main" val="3480446192"/>
              </p:ext>
            </p:extLst>
          </p:nvPr>
        </p:nvGraphicFramePr>
        <p:xfrm>
          <a:off x="419100" y="957455"/>
          <a:ext cx="8305800" cy="4651921"/>
        </p:xfrm>
        <a:graphic>
          <a:graphicData uri="http://schemas.openxmlformats.org/drawingml/2006/table">
            <a:tbl>
              <a:tblPr firstRow="1" bandRow="1">
                <a:tableStyleId>{5C22544A-7EE6-4342-B048-85BDC9FD1C3A}</a:tableStyleId>
              </a:tblPr>
              <a:tblGrid>
                <a:gridCol w="654591">
                  <a:extLst>
                    <a:ext uri="{9D8B030D-6E8A-4147-A177-3AD203B41FA5}">
                      <a16:colId xmlns:a16="http://schemas.microsoft.com/office/drawing/2014/main" val="20000"/>
                    </a:ext>
                  </a:extLst>
                </a:gridCol>
                <a:gridCol w="7651209">
                  <a:extLst>
                    <a:ext uri="{9D8B030D-6E8A-4147-A177-3AD203B41FA5}">
                      <a16:colId xmlns:a16="http://schemas.microsoft.com/office/drawing/2014/main" val="20001"/>
                    </a:ext>
                  </a:extLst>
                </a:gridCol>
              </a:tblGrid>
              <a:tr h="295949">
                <a:tc>
                  <a:txBody>
                    <a:bodyPr/>
                    <a:lstStyle/>
                    <a:p>
                      <a:pPr algn="ctr"/>
                      <a:endParaRPr lang="en-US" sz="1400">
                        <a:solidFill>
                          <a:schemeClr val="bg1"/>
                        </a:solidFill>
                        <a:latin typeface="Calibri" charset="0"/>
                        <a:ea typeface="Calibri" charset="0"/>
                        <a:cs typeface="Calibri" charset="0"/>
                      </a:endParaRPr>
                    </a:p>
                  </a:txBody>
                  <a:tcPr anchor="ctr">
                    <a:solidFill>
                      <a:srgbClr val="8CC63F"/>
                    </a:solidFill>
                  </a:tcPr>
                </a:tc>
                <a:tc>
                  <a:txBody>
                    <a:bodyPr/>
                    <a:lstStyle/>
                    <a:p>
                      <a:pPr algn="l"/>
                      <a:r>
                        <a:rPr lang="en-US" sz="1400">
                          <a:solidFill>
                            <a:schemeClr val="bg1"/>
                          </a:solidFill>
                          <a:latin typeface="Calibri" charset="0"/>
                          <a:ea typeface="Calibri" charset="0"/>
                          <a:cs typeface="Calibri" charset="0"/>
                        </a:rPr>
                        <a:t>Item</a:t>
                      </a:r>
                    </a:p>
                  </a:txBody>
                  <a:tcPr>
                    <a:solidFill>
                      <a:srgbClr val="8CC63F"/>
                    </a:solidFill>
                  </a:tcPr>
                </a:tc>
                <a:extLst>
                  <a:ext uri="{0D108BD9-81ED-4DB2-BD59-A6C34878D82A}">
                    <a16:rowId xmlns:a16="http://schemas.microsoft.com/office/drawing/2014/main" val="10000"/>
                  </a:ext>
                </a:extLst>
              </a:tr>
              <a:tr h="508575">
                <a:tc>
                  <a:txBody>
                    <a:bodyPr/>
                    <a:lstStyle/>
                    <a:p>
                      <a:pPr algn="ctr"/>
                      <a:r>
                        <a:rPr lang="en-US" sz="1600" b="1">
                          <a:solidFill>
                            <a:srgbClr val="4A3A3C"/>
                          </a:solidFill>
                          <a:latin typeface="Calibri" charset="0"/>
                          <a:ea typeface="Calibri" charset="0"/>
                          <a:cs typeface="Calibri" charset="0"/>
                        </a:rPr>
                        <a:t>1</a:t>
                      </a:r>
                    </a:p>
                  </a:txBody>
                  <a:tcPr anchor="ctr">
                    <a:lnR w="12700" cap="flat" cmpd="sng" algn="ctr">
                      <a:solidFill>
                        <a:srgbClr val="00B050"/>
                      </a:solidFill>
                      <a:prstDash val="solid"/>
                      <a:round/>
                      <a:headEnd type="none" w="med" len="med"/>
                      <a:tailEnd type="none" w="med" len="med"/>
                    </a:lnR>
                    <a:lnB w="12700" cap="flat" cmpd="sng" algn="ctr">
                      <a:solidFill>
                        <a:srgbClr val="00B050"/>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b="1" baseline="0">
                          <a:solidFill>
                            <a:srgbClr val="4A3A3C"/>
                          </a:solidFill>
                          <a:latin typeface="Calibri" charset="0"/>
                          <a:ea typeface="Calibri" charset="0"/>
                          <a:cs typeface="Calibri" charset="0"/>
                        </a:rPr>
                        <a:t>Welcome and introduction</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2"/>
                  </a:ext>
                </a:extLst>
              </a:tr>
              <a:tr h="517193">
                <a:tc>
                  <a:txBody>
                    <a:bodyPr/>
                    <a:lstStyle/>
                    <a:p>
                      <a:pPr algn="ctr"/>
                      <a:r>
                        <a:rPr lang="en-US" sz="1600" b="1">
                          <a:solidFill>
                            <a:srgbClr val="4A3A3C"/>
                          </a:solidFill>
                          <a:latin typeface="Calibri" charset="0"/>
                          <a:ea typeface="Calibri" charset="0"/>
                          <a:cs typeface="Calibri" charset="0"/>
                        </a:rPr>
                        <a:t>2</a:t>
                      </a:r>
                    </a:p>
                  </a:txBody>
                  <a:tcPr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b="1">
                          <a:solidFill>
                            <a:srgbClr val="4A3A3C"/>
                          </a:solidFill>
                          <a:latin typeface="Calibri" charset="0"/>
                          <a:ea typeface="Calibri" charset="0"/>
                          <a:cs typeface="Calibri" charset="0"/>
                        </a:rPr>
                        <a:t>SEND Local Offer </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90279483"/>
                  </a:ext>
                </a:extLst>
              </a:tr>
              <a:tr h="534429">
                <a:tc>
                  <a:txBody>
                    <a:bodyPr/>
                    <a:lstStyle/>
                    <a:p>
                      <a:pPr algn="ctr"/>
                      <a:r>
                        <a:rPr lang="en-US" sz="1600" b="1">
                          <a:solidFill>
                            <a:srgbClr val="4A3A3C"/>
                          </a:solidFill>
                          <a:latin typeface="Calibri" charset="0"/>
                          <a:ea typeface="Calibri" charset="0"/>
                          <a:cs typeface="Calibri" charset="0"/>
                        </a:rPr>
                        <a:t>3</a:t>
                      </a:r>
                    </a:p>
                  </a:txBody>
                  <a:tcPr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solidFill>
                            <a:srgbClr val="4A3A3C"/>
                          </a:solidFill>
                          <a:latin typeface="Calibri" charset="0"/>
                          <a:ea typeface="Calibri" charset="0"/>
                          <a:cs typeface="Calibri" charset="0"/>
                        </a:rPr>
                        <a:t>SEND Support Graduated Approach </a:t>
                      </a:r>
                      <a:endParaRPr lang="en-US" sz="1600" b="0">
                        <a:solidFill>
                          <a:srgbClr val="4A3A3C"/>
                        </a:solidFill>
                        <a:latin typeface="Calibri" charset="0"/>
                        <a:ea typeface="Calibri" charset="0"/>
                        <a:cs typeface="Calibri" charset="0"/>
                      </a:endParaRPr>
                    </a:p>
                    <a:p>
                      <a:pPr marL="285750" indent="-285750" algn="l">
                        <a:buFont typeface="Arial" panose="020B0604020202020204" pitchFamily="34" charset="0"/>
                        <a:buChar char="•"/>
                      </a:pPr>
                      <a:endParaRPr lang="en-US" sz="1600" b="1" baseline="0">
                        <a:solidFill>
                          <a:srgbClr val="4A3A3C"/>
                        </a:solidFill>
                        <a:latin typeface="Calibri" charset="0"/>
                        <a:ea typeface="Calibri" charset="0"/>
                        <a:cs typeface="Calibri" charset="0"/>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3"/>
                  </a:ext>
                </a:extLst>
              </a:tr>
              <a:tr h="517193">
                <a:tc>
                  <a:txBody>
                    <a:bodyPr/>
                    <a:lstStyle/>
                    <a:p>
                      <a:pPr algn="ctr"/>
                      <a:r>
                        <a:rPr lang="en-US" sz="1600" b="1">
                          <a:solidFill>
                            <a:srgbClr val="4A3A3C"/>
                          </a:solidFill>
                          <a:latin typeface="Calibri" charset="0"/>
                          <a:ea typeface="Calibri" charset="0"/>
                          <a:cs typeface="Calibri" charset="0"/>
                        </a:rPr>
                        <a:t>4</a:t>
                      </a:r>
                    </a:p>
                  </a:txBody>
                  <a:tcPr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en-US" sz="1600" b="1" baseline="0">
                          <a:solidFill>
                            <a:srgbClr val="4A3A3C"/>
                          </a:solidFill>
                          <a:latin typeface="Calibri" charset="0"/>
                          <a:ea typeface="Calibri" charset="0"/>
                          <a:cs typeface="Calibri" charset="0"/>
                        </a:rPr>
                        <a:t>SEND Service </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98718806"/>
                  </a:ext>
                </a:extLst>
              </a:tr>
              <a:tr h="534429">
                <a:tc>
                  <a:txBody>
                    <a:bodyPr/>
                    <a:lstStyle/>
                    <a:p>
                      <a:pPr algn="ctr"/>
                      <a:r>
                        <a:rPr lang="en-US" sz="1600" b="1">
                          <a:solidFill>
                            <a:srgbClr val="4A3A3C"/>
                          </a:solidFill>
                          <a:latin typeface="Calibri" charset="0"/>
                          <a:ea typeface="Calibri" charset="0"/>
                          <a:cs typeface="Calibri" charset="0"/>
                        </a:rPr>
                        <a:t>5</a:t>
                      </a:r>
                    </a:p>
                  </a:txBody>
                  <a:tcPr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baseline="0">
                        <a:solidFill>
                          <a:srgbClr val="4A3A3C"/>
                        </a:solidFill>
                        <a:latin typeface="Calibri" charset="0"/>
                        <a:ea typeface="Calibri" charset="0"/>
                        <a:cs typeface="Calibri"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baseline="0">
                          <a:solidFill>
                            <a:srgbClr val="4A3A3C"/>
                          </a:solidFill>
                          <a:latin typeface="Calibri" charset="0"/>
                          <a:ea typeface="Calibri" charset="0"/>
                          <a:cs typeface="Calibri" charset="0"/>
                        </a:rPr>
                        <a:t>EHC Needs Assessment </a:t>
                      </a:r>
                    </a:p>
                    <a:p>
                      <a:pPr marL="285750" indent="-285750" algn="l">
                        <a:buFont typeface="Arial" panose="020B0604020202020204" pitchFamily="34" charset="0"/>
                        <a:buChar char="•"/>
                      </a:pPr>
                      <a:endParaRPr lang="en-US" sz="1600" b="0" baseline="0">
                        <a:solidFill>
                          <a:srgbClr val="4A3A3C"/>
                        </a:solidFill>
                        <a:latin typeface="Calibri" charset="0"/>
                        <a:ea typeface="Calibri" charset="0"/>
                        <a:cs typeface="Calibri" charset="0"/>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937716458"/>
                  </a:ext>
                </a:extLst>
              </a:tr>
              <a:tr h="377707">
                <a:tc>
                  <a:txBody>
                    <a:bodyPr/>
                    <a:lstStyle/>
                    <a:p>
                      <a:pPr algn="ctr"/>
                      <a:r>
                        <a:rPr lang="en-US" sz="1600" b="1">
                          <a:solidFill>
                            <a:srgbClr val="4A3A3C"/>
                          </a:solidFill>
                          <a:latin typeface="Calibri" charset="0"/>
                          <a:ea typeface="Calibri" charset="0"/>
                          <a:cs typeface="Calibri" charset="0"/>
                        </a:rPr>
                        <a:t>6</a:t>
                      </a:r>
                    </a:p>
                  </a:txBody>
                  <a:tcPr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endParaRPr lang="en-US" sz="1600" b="1">
                        <a:solidFill>
                          <a:srgbClr val="4A3A3C"/>
                        </a:solidFill>
                        <a:latin typeface="Calibri" charset="0"/>
                        <a:ea typeface="Calibri" charset="0"/>
                        <a:cs typeface="Calibri" charset="0"/>
                      </a:endParaRPr>
                    </a:p>
                    <a:p>
                      <a:pPr marL="285750" indent="-285750" algn="l">
                        <a:buFont typeface="Arial" panose="020B0604020202020204" pitchFamily="34" charset="0"/>
                        <a:buChar char="•"/>
                      </a:pPr>
                      <a:r>
                        <a:rPr lang="en-US" sz="1600" b="1">
                          <a:solidFill>
                            <a:srgbClr val="4A3A3C"/>
                          </a:solidFill>
                          <a:latin typeface="Calibri" charset="0"/>
                          <a:ea typeface="Calibri" charset="0"/>
                          <a:cs typeface="Calibri" charset="0"/>
                        </a:rPr>
                        <a:t>Who can help you </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360166404"/>
                  </a:ext>
                </a:extLst>
              </a:tr>
              <a:tr h="504724">
                <a:tc>
                  <a:txBody>
                    <a:bodyPr/>
                    <a:lstStyle/>
                    <a:p>
                      <a:pPr algn="ctr"/>
                      <a:r>
                        <a:rPr lang="en-US" sz="1600" b="1">
                          <a:solidFill>
                            <a:srgbClr val="4A3A3C"/>
                          </a:solidFill>
                          <a:latin typeface="Calibri" charset="0"/>
                          <a:ea typeface="Calibri" charset="0"/>
                          <a:cs typeface="Calibri" charset="0"/>
                        </a:rPr>
                        <a:t>7</a:t>
                      </a:r>
                    </a:p>
                  </a:txBody>
                  <a:tcPr anchor="ctr">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endParaRPr lang="en-US" sz="1600" b="1" dirty="0">
                        <a:solidFill>
                          <a:srgbClr val="4A3A3C"/>
                        </a:solidFill>
                        <a:latin typeface="Calibri" charset="0"/>
                        <a:ea typeface="Calibri" charset="0"/>
                        <a:cs typeface="Calibri" charset="0"/>
                      </a:endParaRPr>
                    </a:p>
                    <a:p>
                      <a:pPr marL="285750" indent="-285750" algn="l">
                        <a:buFont typeface="Arial" panose="020B0604020202020204" pitchFamily="34" charset="0"/>
                        <a:buChar char="•"/>
                      </a:pPr>
                      <a:r>
                        <a:rPr lang="en-US" sz="1600" b="1" dirty="0">
                          <a:solidFill>
                            <a:srgbClr val="4A3A3C"/>
                          </a:solidFill>
                          <a:latin typeface="Calibri" charset="0"/>
                          <a:ea typeface="Calibri" charset="0"/>
                          <a:cs typeface="Calibri" charset="0"/>
                        </a:rPr>
                        <a:t>Next steps – Further Training </a:t>
                      </a:r>
                    </a:p>
                    <a:p>
                      <a:pPr marL="0" indent="0" algn="l">
                        <a:buFont typeface="Arial" panose="020B0604020202020204" pitchFamily="34" charset="0"/>
                        <a:buNone/>
                      </a:pPr>
                      <a:endParaRPr lang="en-US" sz="1600" b="1" dirty="0">
                        <a:solidFill>
                          <a:srgbClr val="4A3A3C"/>
                        </a:solidFill>
                        <a:latin typeface="Calibri" charset="0"/>
                        <a:ea typeface="Calibri" charset="0"/>
                        <a:cs typeface="Calibri" charset="0"/>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4274584416"/>
                  </a:ext>
                </a:extLst>
              </a:tr>
            </a:tbl>
          </a:graphicData>
        </a:graphic>
      </p:graphicFrame>
    </p:spTree>
    <p:extLst>
      <p:ext uri="{BB962C8B-B14F-4D97-AF65-F5344CB8AC3E}">
        <p14:creationId xmlns:p14="http://schemas.microsoft.com/office/powerpoint/2010/main" val="369901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1D5B-AB40-B247-AD1A-51A78E3E6A4D}"/>
              </a:ext>
            </a:extLst>
          </p:cNvPr>
          <p:cNvSpPr>
            <a:spLocks noGrp="1"/>
          </p:cNvSpPr>
          <p:nvPr>
            <p:ph type="title"/>
          </p:nvPr>
        </p:nvSpPr>
        <p:spPr/>
        <p:txBody>
          <a:bodyPr/>
          <a:lstStyle/>
          <a:p>
            <a:r>
              <a:rPr lang="en-US" dirty="0"/>
              <a:t>Support for Parents </a:t>
            </a:r>
          </a:p>
        </p:txBody>
      </p:sp>
      <p:sp>
        <p:nvSpPr>
          <p:cNvPr id="3" name="Content Placeholder 2">
            <a:extLst>
              <a:ext uri="{FF2B5EF4-FFF2-40B4-BE49-F238E27FC236}">
                <a16:creationId xmlns:a16="http://schemas.microsoft.com/office/drawing/2014/main" id="{C36F4B9E-96DB-EC47-95D0-BFEA860C3F8D}"/>
              </a:ext>
            </a:extLst>
          </p:cNvPr>
          <p:cNvSpPr>
            <a:spLocks noGrp="1"/>
          </p:cNvSpPr>
          <p:nvPr>
            <p:ph idx="1"/>
          </p:nvPr>
        </p:nvSpPr>
        <p:spPr/>
        <p:txBody>
          <a:bodyPr/>
          <a:lstStyle/>
          <a:p>
            <a:r>
              <a:rPr lang="en-GB" sz="2000" b="1"/>
              <a:t>Central Bedfordshire Special Educational Needs &amp; Disability Information, Advice &amp; Support Service (SENDIASS)</a:t>
            </a:r>
          </a:p>
          <a:p>
            <a:r>
              <a:rPr lang="en-GB" sz="2000" b="1"/>
              <a:t>Telephone: 0300 300 8088</a:t>
            </a:r>
          </a:p>
          <a:p>
            <a:r>
              <a:rPr lang="en-GB" sz="2000" b="1"/>
              <a:t>Email: </a:t>
            </a:r>
            <a:r>
              <a:rPr lang="en-US">
                <a:hlinkClick r:id="rId2">
                  <a:extLst>
                    <a:ext uri="{A12FA001-AC4F-418D-AE19-62706E023703}">
                      <ahyp:hlinkClr xmlns:ahyp="http://schemas.microsoft.com/office/drawing/2018/hyperlinkcolor" val="tx"/>
                    </a:ext>
                  </a:extLst>
                </a:hlinkClick>
              </a:rPr>
              <a:t>sendiass@centralbedfordshire.gov.uk</a:t>
            </a:r>
            <a:endParaRPr lang="en-US"/>
          </a:p>
          <a:p>
            <a:endParaRPr lang="en-US"/>
          </a:p>
          <a:p>
            <a:r>
              <a:rPr lang="da" sz="2000" b="1"/>
              <a:t>SNAP Parent Carer Forum (PCF)</a:t>
            </a:r>
          </a:p>
          <a:p>
            <a:r>
              <a:rPr lang="en-GB" sz="2000" b="1"/>
              <a:t>Telephone</a:t>
            </a:r>
            <a:r>
              <a:rPr lang="en-GB" sz="2000"/>
              <a:t>: 07984 545044 </a:t>
            </a:r>
            <a:br>
              <a:rPr lang="en-GB" sz="2000"/>
            </a:br>
            <a:r>
              <a:rPr lang="en-GB" sz="2000" b="1"/>
              <a:t>Email</a:t>
            </a:r>
            <a:r>
              <a:rPr lang="en-GB" sz="2000"/>
              <a:t>: </a:t>
            </a:r>
            <a:r>
              <a:rPr lang="en-GB" sz="2000">
                <a:hlinkClick r:id="rId3" tooltip="admin@snappcf.org.uk"/>
              </a:rPr>
              <a:t>admin@snappcf.org.uk</a:t>
            </a:r>
            <a:endParaRPr lang="en-GB" sz="2000"/>
          </a:p>
          <a:p>
            <a:endParaRPr lang="en-GB" sz="2000"/>
          </a:p>
          <a:p>
            <a:r>
              <a:rPr lang="en-GB" sz="2000" b="1"/>
              <a:t>SEND  Team </a:t>
            </a:r>
          </a:p>
          <a:p>
            <a:r>
              <a:rPr lang="en-GB" sz="2000" b="1"/>
              <a:t>Telephone:</a:t>
            </a:r>
            <a:r>
              <a:rPr lang="en-GB" sz="2000"/>
              <a:t> 0300 300 8356</a:t>
            </a:r>
          </a:p>
          <a:p>
            <a:r>
              <a:rPr lang="en-GB" sz="2000" b="1"/>
              <a:t>Email: </a:t>
            </a:r>
            <a:r>
              <a:rPr lang="en-GB" sz="2000">
                <a:hlinkClick r:id="rId4"/>
              </a:rPr>
              <a:t>statass@centralbedfordshire.gov.uk</a:t>
            </a:r>
            <a:endParaRPr lang="en-GB" sz="2000"/>
          </a:p>
          <a:p>
            <a:endParaRPr lang="en-US" sz="2000"/>
          </a:p>
        </p:txBody>
      </p:sp>
    </p:spTree>
    <p:extLst>
      <p:ext uri="{BB962C8B-B14F-4D97-AF65-F5344CB8AC3E}">
        <p14:creationId xmlns:p14="http://schemas.microsoft.com/office/powerpoint/2010/main" val="1017625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7C48-D768-444D-B626-A5D9FC8FD95F}"/>
              </a:ext>
            </a:extLst>
          </p:cNvPr>
          <p:cNvSpPr>
            <a:spLocks noGrp="1"/>
          </p:cNvSpPr>
          <p:nvPr>
            <p:ph type="title"/>
          </p:nvPr>
        </p:nvSpPr>
        <p:spPr/>
        <p:txBody>
          <a:bodyPr/>
          <a:lstStyle/>
          <a:p>
            <a:r>
              <a:rPr lang="en-US" dirty="0"/>
              <a:t>Support for Parents </a:t>
            </a:r>
          </a:p>
        </p:txBody>
      </p:sp>
      <p:sp>
        <p:nvSpPr>
          <p:cNvPr id="3" name="Content Placeholder 2">
            <a:extLst>
              <a:ext uri="{FF2B5EF4-FFF2-40B4-BE49-F238E27FC236}">
                <a16:creationId xmlns:a16="http://schemas.microsoft.com/office/drawing/2014/main" id="{589BC445-2ADD-2640-BC57-27EBBEF2D0EA}"/>
              </a:ext>
            </a:extLst>
          </p:cNvPr>
          <p:cNvSpPr>
            <a:spLocks noGrp="1"/>
          </p:cNvSpPr>
          <p:nvPr>
            <p:ph idx="1"/>
          </p:nvPr>
        </p:nvSpPr>
        <p:spPr>
          <a:xfrm>
            <a:off x="457200" y="1412776"/>
            <a:ext cx="8305800" cy="4114800"/>
          </a:xfrm>
        </p:spPr>
        <p:txBody>
          <a:bodyPr/>
          <a:lstStyle/>
          <a:p>
            <a:r>
              <a:rPr lang="en-US" dirty="0"/>
              <a:t>Contact </a:t>
            </a:r>
            <a:r>
              <a:rPr lang="en-GB" dirty="0">
                <a:hlinkClick r:id="rId2"/>
              </a:rPr>
              <a:t>https://contact.org.uk/</a:t>
            </a:r>
            <a:endParaRPr lang="en-GB" dirty="0"/>
          </a:p>
          <a:p>
            <a:r>
              <a:rPr lang="en-GB" dirty="0"/>
              <a:t>Council For Disabled Children </a:t>
            </a:r>
            <a:r>
              <a:rPr lang="en-GB" dirty="0">
                <a:hlinkClick r:id="rId3"/>
              </a:rPr>
              <a:t>https://councilfordisabledchildren.org.uk/resources-and-help</a:t>
            </a:r>
            <a:endParaRPr lang="en-GB" dirty="0"/>
          </a:p>
          <a:p>
            <a:r>
              <a:rPr lang="en-GB" dirty="0"/>
              <a:t>IPSEA </a:t>
            </a:r>
            <a:r>
              <a:rPr lang="en-GB" dirty="0">
                <a:hlinkClick r:id="rId4"/>
              </a:rPr>
              <a:t>https://www.ipsea.org.uk/ehc-needs-assessments</a:t>
            </a:r>
            <a:endParaRPr lang="en-GB" dirty="0"/>
          </a:p>
          <a:p>
            <a:r>
              <a:rPr lang="en-GB" dirty="0"/>
              <a:t>SOS SEN </a:t>
            </a:r>
            <a:r>
              <a:rPr lang="en-GB" dirty="0">
                <a:hlinkClick r:id="rId5"/>
              </a:rPr>
              <a:t>https://www.sossen.org.uk/</a:t>
            </a:r>
            <a:endParaRPr lang="en-GB" dirty="0"/>
          </a:p>
          <a:p>
            <a:r>
              <a:rPr lang="en-GB" dirty="0"/>
              <a:t>Code </a:t>
            </a:r>
            <a:r>
              <a:rPr lang="en-GB"/>
              <a:t>of Practice 2015 </a:t>
            </a:r>
            <a:r>
              <a:rPr lang="en-GB">
                <a:hlinkClick r:id="rId6"/>
              </a:rPr>
              <a:t>https://assets.publishing.service.gov.uk/government/uploads/system/uploads/attachment_data/file/398815/SEND_Code_of_Practice_January_2015.pdf</a:t>
            </a:r>
            <a:br>
              <a:rPr lang="en-GB"/>
            </a:br>
            <a:endParaRPr lang="en-GB" dirty="0"/>
          </a:p>
          <a:p>
            <a:endParaRPr lang="en-GB" dirty="0"/>
          </a:p>
          <a:p>
            <a:endParaRPr lang="en-US" dirty="0"/>
          </a:p>
          <a:p>
            <a:endParaRPr lang="en-US" u="sng" dirty="0">
              <a:hlinkClick r:id="rId7">
                <a:extLst>
                  <a:ext uri="{A12FA001-AC4F-418D-AE19-62706E023703}">
                    <ahyp:hlinkClr xmlns:ahyp="http://schemas.microsoft.com/office/drawing/2018/hyperlinkcolor" val="tx"/>
                  </a:ext>
                </a:extLst>
              </a:hlinkClick>
            </a:endParaRPr>
          </a:p>
          <a:p>
            <a:endParaRPr lang="en-US" dirty="0"/>
          </a:p>
          <a:p>
            <a:endParaRPr lang="en-US" dirty="0"/>
          </a:p>
        </p:txBody>
      </p:sp>
    </p:spTree>
    <p:extLst>
      <p:ext uri="{BB962C8B-B14F-4D97-AF65-F5344CB8AC3E}">
        <p14:creationId xmlns:p14="http://schemas.microsoft.com/office/powerpoint/2010/main" val="95316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92D8-61DD-AE43-A438-5105B74A2128}"/>
              </a:ext>
            </a:extLst>
          </p:cNvPr>
          <p:cNvSpPr>
            <a:spLocks noGrp="1"/>
          </p:cNvSpPr>
          <p:nvPr>
            <p:ph type="title"/>
          </p:nvPr>
        </p:nvSpPr>
        <p:spPr>
          <a:xfrm>
            <a:off x="457200" y="381000"/>
            <a:ext cx="8305800" cy="671736"/>
          </a:xfrm>
        </p:spPr>
        <p:txBody>
          <a:bodyPr/>
          <a:lstStyle/>
          <a:p>
            <a:r>
              <a:rPr lang="en-US" dirty="0"/>
              <a:t>SEND Local Offer </a:t>
            </a:r>
          </a:p>
        </p:txBody>
      </p:sp>
      <p:pic>
        <p:nvPicPr>
          <p:cNvPr id="4" name="Content Placeholder 3">
            <a:extLst>
              <a:ext uri="{FF2B5EF4-FFF2-40B4-BE49-F238E27FC236}">
                <a16:creationId xmlns:a16="http://schemas.microsoft.com/office/drawing/2014/main" id="{B8C298C7-F446-2F4E-B866-0EE7803D0CF3}"/>
              </a:ext>
            </a:extLst>
          </p:cNvPr>
          <p:cNvPicPr>
            <a:picLocks noGrp="1" noChangeAspect="1"/>
          </p:cNvPicPr>
          <p:nvPr>
            <p:ph idx="1"/>
          </p:nvPr>
        </p:nvPicPr>
        <p:blipFill>
          <a:blip r:embed="rId3"/>
          <a:stretch>
            <a:fillRect/>
          </a:stretch>
        </p:blipFill>
        <p:spPr>
          <a:xfrm>
            <a:off x="2683696" y="1340769"/>
            <a:ext cx="4768624" cy="3816424"/>
          </a:xfrm>
          <a:prstGeom prst="rect">
            <a:avLst/>
          </a:prstGeom>
        </p:spPr>
      </p:pic>
      <p:sp>
        <p:nvSpPr>
          <p:cNvPr id="5" name="Rectangle 4">
            <a:extLst>
              <a:ext uri="{FF2B5EF4-FFF2-40B4-BE49-F238E27FC236}">
                <a16:creationId xmlns:a16="http://schemas.microsoft.com/office/drawing/2014/main" id="{EC7F265D-FCAC-ED44-8843-BD1ABC1492F1}"/>
              </a:ext>
            </a:extLst>
          </p:cNvPr>
          <p:cNvSpPr/>
          <p:nvPr/>
        </p:nvSpPr>
        <p:spPr>
          <a:xfrm>
            <a:off x="899592" y="5157193"/>
            <a:ext cx="7272808" cy="1200329"/>
          </a:xfrm>
          <a:prstGeom prst="rect">
            <a:avLst/>
          </a:prstGeom>
        </p:spPr>
        <p:txBody>
          <a:bodyPr wrap="square">
            <a:spAutoFit/>
          </a:bodyPr>
          <a:lstStyle/>
          <a:p>
            <a:r>
              <a:rPr lang="en-US">
                <a:hlinkClick r:id="rId4"/>
              </a:rPr>
              <a:t>http://www.centralbedfordshire.gov.uk/children/sen-disability/landing.aspx</a:t>
            </a:r>
            <a:endParaRPr lang="en-US"/>
          </a:p>
          <a:p>
            <a:endParaRPr lang="en-US"/>
          </a:p>
        </p:txBody>
      </p:sp>
    </p:spTree>
    <p:extLst>
      <p:ext uri="{BB962C8B-B14F-4D97-AF65-F5344CB8AC3E}">
        <p14:creationId xmlns:p14="http://schemas.microsoft.com/office/powerpoint/2010/main" val="282558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325F-7572-984F-BCFD-A57860F6D8C6}"/>
              </a:ext>
            </a:extLst>
          </p:cNvPr>
          <p:cNvSpPr>
            <a:spLocks noGrp="1"/>
          </p:cNvSpPr>
          <p:nvPr>
            <p:ph type="title"/>
          </p:nvPr>
        </p:nvSpPr>
        <p:spPr/>
        <p:txBody>
          <a:bodyPr/>
          <a:lstStyle/>
          <a:p>
            <a:r>
              <a:rPr lang="en-US" sz="3200" dirty="0">
                <a:latin typeface="Calibri" panose="020F0502020204030204" pitchFamily="34" charset="0"/>
                <a:ea typeface="Tahoma" panose="020B0604030504040204" pitchFamily="34" charset="0"/>
                <a:cs typeface="Calibri" panose="020F0502020204030204" pitchFamily="34" charset="0"/>
              </a:rPr>
              <a:t>Think the child you are caring for has SEND?</a:t>
            </a:r>
          </a:p>
        </p:txBody>
      </p:sp>
      <p:sp>
        <p:nvSpPr>
          <p:cNvPr id="5" name="Content Placeholder 4">
            <a:extLst>
              <a:ext uri="{FF2B5EF4-FFF2-40B4-BE49-F238E27FC236}">
                <a16:creationId xmlns:a16="http://schemas.microsoft.com/office/drawing/2014/main" id="{D47A0C36-A4C8-544E-8C0F-9B10C7E99004}"/>
              </a:ext>
            </a:extLst>
          </p:cNvPr>
          <p:cNvSpPr>
            <a:spLocks noGrp="1"/>
          </p:cNvSpPr>
          <p:nvPr>
            <p:ph idx="1"/>
          </p:nvPr>
        </p:nvSpPr>
        <p:spPr/>
        <p:txBody>
          <a:bodyPr/>
          <a:lstStyle/>
          <a:p>
            <a:pPr marL="342900" indent="-342900">
              <a:buFont typeface="Arial" panose="020B0604020202020204" pitchFamily="34" charset="0"/>
              <a:buChar char="•"/>
            </a:pPr>
            <a:r>
              <a:rPr lang="en-GB" sz="2000" dirty="0"/>
              <a:t>If the child attends a pre-school, meet with their teacher or key worker</a:t>
            </a:r>
          </a:p>
          <a:p>
            <a:pPr marL="342900" indent="-342900">
              <a:buFont typeface="Arial" panose="020B0604020202020204" pitchFamily="34" charset="0"/>
              <a:buChar char="•"/>
            </a:pPr>
            <a:r>
              <a:rPr lang="en-GB" sz="2000" dirty="0"/>
              <a:t>If the child is at school, meet with their teacher about your concerns. The teacher will be able to tell you what they can do to help your child. You could also speak to the school's special needs co-ordinator (SENCO), who organises extra help for children with SEND</a:t>
            </a:r>
          </a:p>
          <a:p>
            <a:pPr marL="342900" indent="-342900">
              <a:buFont typeface="Arial" panose="020B0604020202020204" pitchFamily="34" charset="0"/>
              <a:buChar char="•"/>
            </a:pPr>
            <a:r>
              <a:rPr lang="en-GB" sz="2000" dirty="0"/>
              <a:t>If the Young Person is at college, meet with the person responsible for SEND (usually called the SENCO or learning support co-ordinator)</a:t>
            </a:r>
          </a:p>
          <a:p>
            <a:r>
              <a:rPr lang="en-US" dirty="0"/>
              <a:t>     </a:t>
            </a:r>
          </a:p>
          <a:p>
            <a:r>
              <a:rPr lang="en-US" dirty="0"/>
              <a:t>You may get further advice from the SENDIASS team </a:t>
            </a:r>
            <a:r>
              <a:rPr lang="en-GB" sz="1600" dirty="0">
                <a:hlinkClick r:id="rId2"/>
              </a:rPr>
              <a:t>https://www.centralbedfordshire.gov.uk/info/15/sen_and_disability_-_local_offer/141/central_bedfordshire_special_educational_needs_and_disability_information_advice_and_support_service</a:t>
            </a:r>
            <a:endParaRPr lang="en-US" sz="1600" dirty="0"/>
          </a:p>
        </p:txBody>
      </p:sp>
    </p:spTree>
    <p:extLst>
      <p:ext uri="{BB962C8B-B14F-4D97-AF65-F5344CB8AC3E}">
        <p14:creationId xmlns:p14="http://schemas.microsoft.com/office/powerpoint/2010/main" val="406529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A175-175A-2F42-8071-6EC81689BE9C}"/>
              </a:ext>
            </a:extLst>
          </p:cNvPr>
          <p:cNvSpPr>
            <a:spLocks noGrp="1"/>
          </p:cNvSpPr>
          <p:nvPr>
            <p:ph type="title"/>
          </p:nvPr>
        </p:nvSpPr>
        <p:spPr/>
        <p:txBody>
          <a:bodyPr/>
          <a:lstStyle/>
          <a:p>
            <a:r>
              <a:rPr lang="en-US" sz="3200" dirty="0">
                <a:latin typeface="Calibri" panose="020F0502020204030204" pitchFamily="34" charset="0"/>
                <a:ea typeface="Tahoma" panose="020B0604030504040204" pitchFamily="34" charset="0"/>
                <a:cs typeface="Calibri" panose="020F0502020204030204" pitchFamily="34" charset="0"/>
              </a:rPr>
              <a:t>Continued:</a:t>
            </a:r>
          </a:p>
        </p:txBody>
      </p:sp>
      <p:sp>
        <p:nvSpPr>
          <p:cNvPr id="3" name="Content Placeholder 2">
            <a:extLst>
              <a:ext uri="{FF2B5EF4-FFF2-40B4-BE49-F238E27FC236}">
                <a16:creationId xmlns:a16="http://schemas.microsoft.com/office/drawing/2014/main" id="{76D04B88-7395-4F43-B773-4E4FA8D5924E}"/>
              </a:ext>
            </a:extLst>
          </p:cNvPr>
          <p:cNvSpPr>
            <a:spLocks noGrp="1"/>
          </p:cNvSpPr>
          <p:nvPr>
            <p:ph idx="1"/>
          </p:nvPr>
        </p:nvSpPr>
        <p:spPr/>
        <p:txBody>
          <a:bodyPr/>
          <a:lstStyle/>
          <a:p>
            <a:r>
              <a:rPr lang="en-GB" b="1" dirty="0"/>
              <a:t>At your meeting</a:t>
            </a:r>
          </a:p>
          <a:p>
            <a:pPr marL="342900" indent="-342900">
              <a:buFont typeface="Arial" panose="020B0604020202020204" pitchFamily="34" charset="0"/>
              <a:buChar char="•"/>
            </a:pPr>
            <a:r>
              <a:rPr lang="en-GB" sz="2000" dirty="0"/>
              <a:t>Say why you think your child may have SEND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Ask whether your child has more difficulty learning than other children their age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Ask what the setting/school/college can do to help your child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Ask what you may be able to do to help when your child is at home</a:t>
            </a:r>
          </a:p>
          <a:p>
            <a:endParaRPr lang="en-US" dirty="0"/>
          </a:p>
        </p:txBody>
      </p:sp>
    </p:spTree>
    <p:extLst>
      <p:ext uri="{BB962C8B-B14F-4D97-AF65-F5344CB8AC3E}">
        <p14:creationId xmlns:p14="http://schemas.microsoft.com/office/powerpoint/2010/main" val="7871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3B23-7373-4048-B63A-EEB777B3E6FF}"/>
              </a:ext>
            </a:extLst>
          </p:cNvPr>
          <p:cNvSpPr>
            <a:spLocks noGrp="1"/>
          </p:cNvSpPr>
          <p:nvPr>
            <p:ph type="title"/>
          </p:nvPr>
        </p:nvSpPr>
        <p:spPr/>
        <p:txBody>
          <a:bodyPr/>
          <a:lstStyle/>
          <a:p>
            <a:r>
              <a:rPr lang="en-US" dirty="0"/>
              <a:t>Graduated Approach </a:t>
            </a:r>
          </a:p>
        </p:txBody>
      </p:sp>
      <p:sp>
        <p:nvSpPr>
          <p:cNvPr id="3" name="Content Placeholder 2">
            <a:extLst>
              <a:ext uri="{FF2B5EF4-FFF2-40B4-BE49-F238E27FC236}">
                <a16:creationId xmlns:a16="http://schemas.microsoft.com/office/drawing/2014/main" id="{7F58C123-18CC-F842-921F-C642776445F0}"/>
              </a:ext>
            </a:extLst>
          </p:cNvPr>
          <p:cNvSpPr>
            <a:spLocks noGrp="1"/>
          </p:cNvSpPr>
          <p:nvPr>
            <p:ph idx="1"/>
          </p:nvPr>
        </p:nvSpPr>
        <p:spPr/>
        <p:txBody>
          <a:bodyPr/>
          <a:lstStyle/>
          <a:p>
            <a:pPr marL="342900" lvl="0" indent="-342900" eaLnBrk="0" hangingPunct="0">
              <a:spcBef>
                <a:spcPct val="0"/>
              </a:spcBef>
              <a:buFont typeface="Arial" panose="020B0604020202020204" pitchFamily="34" charset="0"/>
              <a:buChar char="•"/>
            </a:pPr>
            <a:r>
              <a:rPr lang="en-US" altLang="en-US" sz="2000" dirty="0">
                <a:latin typeface="Arial" panose="020B0604020202020204" pitchFamily="34" charset="0"/>
              </a:rPr>
              <a:t>If they agree that your child has SEND they should take a graduated approach. </a:t>
            </a:r>
          </a:p>
          <a:p>
            <a:pPr marL="342900" lvl="0" indent="-342900" eaLnBrk="0" hangingPunct="0">
              <a:spcBef>
                <a:spcPct val="0"/>
              </a:spcBef>
              <a:buFont typeface="Arial" panose="020B0604020202020204" pitchFamily="34" charset="0"/>
              <a:buChar char="•"/>
            </a:pPr>
            <a:r>
              <a:rPr lang="en-US" altLang="en-US" sz="2000" dirty="0">
                <a:latin typeface="Arial" panose="020B0604020202020204" pitchFamily="34" charset="0"/>
              </a:rPr>
              <a:t>This means they will offer your child additional support and set targets (or outcomes) to be achieved. </a:t>
            </a:r>
          </a:p>
          <a:p>
            <a:pPr marL="342900" lvl="0" indent="-342900" eaLnBrk="0" hangingPunct="0">
              <a:spcBef>
                <a:spcPct val="0"/>
              </a:spcBef>
              <a:buFont typeface="Arial" panose="020B0604020202020204" pitchFamily="34" charset="0"/>
              <a:buChar char="•"/>
            </a:pPr>
            <a:r>
              <a:rPr lang="en-US" altLang="en-US" sz="2000" dirty="0">
                <a:latin typeface="Arial" panose="020B0604020202020204" pitchFamily="34" charset="0"/>
              </a:rPr>
              <a:t>They will review your child's progress regularly, at least 3 times per year, and if necessary change the level or support or the way it is provided. </a:t>
            </a:r>
          </a:p>
          <a:p>
            <a:pPr marL="342900" lvl="0" indent="-342900" eaLnBrk="0" hangingPunct="0">
              <a:spcBef>
                <a:spcPct val="0"/>
              </a:spcBef>
              <a:buFont typeface="Arial" panose="020B0604020202020204" pitchFamily="34" charset="0"/>
              <a:buChar char="•"/>
            </a:pPr>
            <a:r>
              <a:rPr lang="en-US" altLang="en-US" sz="2000" dirty="0">
                <a:latin typeface="Arial" panose="020B0604020202020204" pitchFamily="34" charset="0"/>
              </a:rPr>
              <a:t>This will all be discussed with you and must be recorded –</a:t>
            </a:r>
          </a:p>
          <a:p>
            <a:pPr lvl="0" eaLnBrk="0" hangingPunct="0">
              <a:spcBef>
                <a:spcPct val="0"/>
              </a:spcBef>
            </a:pPr>
            <a:r>
              <a:rPr lang="en-US" altLang="en-US" sz="2000" dirty="0">
                <a:latin typeface="Arial" panose="020B0604020202020204" pitchFamily="34" charset="0"/>
              </a:rPr>
              <a:t>     in Central Bedfordshire, we recommend use of a document called a                                           SEND Support Plan  </a:t>
            </a:r>
          </a:p>
          <a:p>
            <a:pPr marL="342900" lvl="0" indent="-342900" eaLnBrk="0" hangingPunct="0">
              <a:spcBef>
                <a:spcPct val="0"/>
              </a:spcBef>
              <a:buFont typeface="Arial" panose="020B0604020202020204" pitchFamily="34" charset="0"/>
              <a:buChar char="•"/>
            </a:pPr>
            <a:r>
              <a:rPr lang="en-US" altLang="en-US" sz="2000" dirty="0">
                <a:latin typeface="Arial" panose="020B0604020202020204" pitchFamily="34" charset="0"/>
              </a:rPr>
              <a:t>Outside agencies to be called in to support the setting and provide strategies to support the child </a:t>
            </a:r>
          </a:p>
          <a:p>
            <a:endParaRPr lang="en-US" dirty="0"/>
          </a:p>
        </p:txBody>
      </p:sp>
      <p:pic>
        <p:nvPicPr>
          <p:cNvPr id="1026" name="Picture 2" descr="http://www.centralbedfordshire.gov.uk/FileIcon/pdf.png">
            <a:hlinkClick r:id="rId3" tooltip="Graduated approach"/>
            <a:extLst>
              <a:ext uri="{FF2B5EF4-FFF2-40B4-BE49-F238E27FC236}">
                <a16:creationId xmlns:a16="http://schemas.microsoft.com/office/drawing/2014/main" id="{7162FEC7-029C-EA41-84B9-2A5BEB75B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600" y="-136525"/>
            <a:ext cx="203200" cy="2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4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27B4-ACC1-F64F-B281-5520131DA23D}"/>
              </a:ext>
            </a:extLst>
          </p:cNvPr>
          <p:cNvSpPr>
            <a:spLocks noGrp="1"/>
          </p:cNvSpPr>
          <p:nvPr>
            <p:ph type="title"/>
          </p:nvPr>
        </p:nvSpPr>
        <p:spPr/>
        <p:txBody>
          <a:bodyPr/>
          <a:lstStyle/>
          <a:p>
            <a:r>
              <a:rPr lang="en-US" dirty="0"/>
              <a:t>SEND Support</a:t>
            </a:r>
          </a:p>
        </p:txBody>
      </p:sp>
      <p:sp>
        <p:nvSpPr>
          <p:cNvPr id="3" name="Content Placeholder 2">
            <a:extLst>
              <a:ext uri="{FF2B5EF4-FFF2-40B4-BE49-F238E27FC236}">
                <a16:creationId xmlns:a16="http://schemas.microsoft.com/office/drawing/2014/main" id="{27204211-EE70-AB44-8F6B-66A08583A3C1}"/>
              </a:ext>
            </a:extLst>
          </p:cNvPr>
          <p:cNvSpPr>
            <a:spLocks noGrp="1"/>
          </p:cNvSpPr>
          <p:nvPr>
            <p:ph idx="1"/>
          </p:nvPr>
        </p:nvSpPr>
        <p:spPr/>
        <p:txBody>
          <a:bodyPr/>
          <a:lstStyle/>
          <a:p>
            <a:r>
              <a:rPr lang="en-GB"/>
              <a:t>Schools in Central Bedfordshire expressed a wish to retain a graduated approach to meeting special educational needs. For </a:t>
            </a:r>
          </a:p>
          <a:p>
            <a:r>
              <a:rPr lang="en-GB"/>
              <a:t>those children and young people who do not require an EHC </a:t>
            </a:r>
          </a:p>
          <a:p>
            <a:r>
              <a:rPr lang="en-GB"/>
              <a:t>Needs Assessment, there are 2 stages of SEN support:</a:t>
            </a:r>
          </a:p>
          <a:p>
            <a:endParaRPr lang="en-GB"/>
          </a:p>
          <a:p>
            <a:r>
              <a:rPr lang="en-GB" b="1"/>
              <a:t>Stage 1: </a:t>
            </a:r>
            <a:r>
              <a:rPr lang="en-GB"/>
              <a:t>some additional or different intervention within the school or setting will be required to enable the child / young person to access independent earning and the curriculum. </a:t>
            </a:r>
          </a:p>
          <a:p>
            <a:endParaRPr lang="en-GB"/>
          </a:p>
          <a:p>
            <a:endParaRPr lang="en-US"/>
          </a:p>
        </p:txBody>
      </p:sp>
    </p:spTree>
    <p:extLst>
      <p:ext uri="{BB962C8B-B14F-4D97-AF65-F5344CB8AC3E}">
        <p14:creationId xmlns:p14="http://schemas.microsoft.com/office/powerpoint/2010/main" val="365213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BA59-05F0-434E-AD75-2CF8672291BB}"/>
              </a:ext>
            </a:extLst>
          </p:cNvPr>
          <p:cNvSpPr>
            <a:spLocks noGrp="1"/>
          </p:cNvSpPr>
          <p:nvPr>
            <p:ph type="title"/>
          </p:nvPr>
        </p:nvSpPr>
        <p:spPr/>
        <p:txBody>
          <a:bodyPr/>
          <a:lstStyle/>
          <a:p>
            <a:r>
              <a:rPr lang="en-US" dirty="0"/>
              <a:t>SEND Support</a:t>
            </a:r>
          </a:p>
        </p:txBody>
      </p:sp>
      <p:sp>
        <p:nvSpPr>
          <p:cNvPr id="3" name="Content Placeholder 2">
            <a:extLst>
              <a:ext uri="{FF2B5EF4-FFF2-40B4-BE49-F238E27FC236}">
                <a16:creationId xmlns:a16="http://schemas.microsoft.com/office/drawing/2014/main" id="{0EF642E1-79F5-E141-9839-21F320D2504B}"/>
              </a:ext>
            </a:extLst>
          </p:cNvPr>
          <p:cNvSpPr>
            <a:spLocks noGrp="1"/>
          </p:cNvSpPr>
          <p:nvPr>
            <p:ph idx="1"/>
          </p:nvPr>
        </p:nvSpPr>
        <p:spPr/>
        <p:txBody>
          <a:bodyPr/>
          <a:lstStyle/>
          <a:p>
            <a:r>
              <a:rPr lang="en-GB" b="1"/>
              <a:t>Stage 2: </a:t>
            </a:r>
            <a:r>
              <a:rPr lang="en-GB"/>
              <a:t>builds on the arrangements for Stage 1 and draws on more detailed approaches, more frequent review and </a:t>
            </a:r>
          </a:p>
          <a:p>
            <a:r>
              <a:rPr lang="en-GB"/>
              <a:t>more specialist expertise in successive cycles in order to match interventions to the needs of children and young people. For higher levels of need, </a:t>
            </a:r>
          </a:p>
          <a:p>
            <a:endParaRPr lang="en-GB"/>
          </a:p>
          <a:p>
            <a:r>
              <a:rPr lang="en-GB"/>
              <a:t>schools should have arrangements in place to draw on more specialised assessments from external agencies and professionals. Where it is decided to provide a pupil with SEND</a:t>
            </a:r>
          </a:p>
          <a:p>
            <a:r>
              <a:rPr lang="en-GB"/>
              <a:t>support, the teacher and the SENCO should consult the parent and pupil. Settings should work with parents and young people to create a SEND Support Plan at this point. </a:t>
            </a:r>
          </a:p>
          <a:p>
            <a:endParaRPr lang="en-US"/>
          </a:p>
        </p:txBody>
      </p:sp>
    </p:spTree>
    <p:extLst>
      <p:ext uri="{BB962C8B-B14F-4D97-AF65-F5344CB8AC3E}">
        <p14:creationId xmlns:p14="http://schemas.microsoft.com/office/powerpoint/2010/main" val="165289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B5BD-1B73-9940-873F-4763418CF01D}"/>
              </a:ext>
            </a:extLst>
          </p:cNvPr>
          <p:cNvSpPr>
            <a:spLocks noGrp="1"/>
          </p:cNvSpPr>
          <p:nvPr>
            <p:ph type="title"/>
          </p:nvPr>
        </p:nvSpPr>
        <p:spPr/>
        <p:txBody>
          <a:bodyPr/>
          <a:lstStyle/>
          <a:p>
            <a:r>
              <a:rPr lang="en-US"/>
              <a:t>If your child is identified as having SEND</a:t>
            </a:r>
          </a:p>
        </p:txBody>
      </p:sp>
      <p:sp>
        <p:nvSpPr>
          <p:cNvPr id="3" name="Content Placeholder 2">
            <a:extLst>
              <a:ext uri="{FF2B5EF4-FFF2-40B4-BE49-F238E27FC236}">
                <a16:creationId xmlns:a16="http://schemas.microsoft.com/office/drawing/2014/main" id="{2CD8F296-3BF7-5042-A0F8-29EC8A9CC161}"/>
              </a:ext>
            </a:extLst>
          </p:cNvPr>
          <p:cNvSpPr>
            <a:spLocks noGrp="1"/>
          </p:cNvSpPr>
          <p:nvPr>
            <p:ph idx="1"/>
          </p:nvPr>
        </p:nvSpPr>
        <p:spPr/>
        <p:txBody>
          <a:bodyPr/>
          <a:lstStyle/>
          <a:p>
            <a:pPr marL="342900" indent="-342900">
              <a:buFont typeface="Arial" panose="020B0604020202020204" pitchFamily="34" charset="0"/>
              <a:buChar char="•"/>
            </a:pPr>
            <a:r>
              <a:rPr lang="en-GB"/>
              <a:t>Where a pupil is identified as having SEND, schools should take action to remove barriers to learning and put effective special education provision in place. SEND support should take the form of a four part cycle assess, plan, do and review. </a:t>
            </a:r>
          </a:p>
          <a:p>
            <a:endParaRPr lang="en-GB"/>
          </a:p>
          <a:p>
            <a:pPr marL="342900" indent="-342900">
              <a:buFont typeface="Arial" panose="020B0604020202020204" pitchFamily="34" charset="0"/>
              <a:buChar char="•"/>
            </a:pPr>
            <a:r>
              <a:rPr lang="en-GB"/>
              <a:t>Through this cycle, actions should be revisited, refined and revised to ensure the pupil is making progress and the identified outcomes are achieved</a:t>
            </a:r>
          </a:p>
          <a:p>
            <a:endParaRPr lang="en-US"/>
          </a:p>
        </p:txBody>
      </p:sp>
    </p:spTree>
    <p:extLst>
      <p:ext uri="{BB962C8B-B14F-4D97-AF65-F5344CB8AC3E}">
        <p14:creationId xmlns:p14="http://schemas.microsoft.com/office/powerpoint/2010/main" val="63851078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une 2019 - EHC Needs Assessment " id="{3CB68FBE-8F28-FE46-8D0C-500F6460948E}" vid="{1FF26E13-F2D1-3044-98EF-7B1FD1E395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Presentation</Template>
  <TotalTime>31</TotalTime>
  <Words>1694</Words>
  <Application>Microsoft Office PowerPoint</Application>
  <PresentationFormat>On-screen Show (4:3)</PresentationFormat>
  <Paragraphs>183</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Times</vt:lpstr>
      <vt:lpstr>Wingdings</vt:lpstr>
      <vt:lpstr>Blank Presentation</vt:lpstr>
      <vt:lpstr>PowerPoint Presentation</vt:lpstr>
      <vt:lpstr>Today’s Workshop </vt:lpstr>
      <vt:lpstr>SEND Local Offer </vt:lpstr>
      <vt:lpstr>Think the child you are caring for has SEND?</vt:lpstr>
      <vt:lpstr>Continued:</vt:lpstr>
      <vt:lpstr>Graduated Approach </vt:lpstr>
      <vt:lpstr>SEND Support</vt:lpstr>
      <vt:lpstr>SEND Support</vt:lpstr>
      <vt:lpstr>If your child is identified as having SEND</vt:lpstr>
      <vt:lpstr>Timeline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parents appeal to the SEND Tribunal? </vt:lpstr>
      <vt:lpstr>Support for Parents </vt:lpstr>
      <vt:lpstr>Support for Parents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Kirsty Green</cp:lastModifiedBy>
  <cp:revision>4</cp:revision>
  <dcterms:created xsi:type="dcterms:W3CDTF">2019-06-05T16:47:05Z</dcterms:created>
  <dcterms:modified xsi:type="dcterms:W3CDTF">2019-11-05T15:28:28Z</dcterms:modified>
</cp:coreProperties>
</file>